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1"/>
  </p:notesMasterIdLst>
  <p:handoutMasterIdLst>
    <p:handoutMasterId r:id="rId32"/>
  </p:handoutMasterIdLst>
  <p:sldIdLst>
    <p:sldId id="272" r:id="rId5"/>
    <p:sldId id="274" r:id="rId6"/>
    <p:sldId id="275" r:id="rId7"/>
    <p:sldId id="259" r:id="rId8"/>
    <p:sldId id="286" r:id="rId9"/>
    <p:sldId id="266" r:id="rId10"/>
    <p:sldId id="276" r:id="rId11"/>
    <p:sldId id="280" r:id="rId12"/>
    <p:sldId id="281" r:id="rId13"/>
    <p:sldId id="260" r:id="rId14"/>
    <p:sldId id="289" r:id="rId15"/>
    <p:sldId id="285" r:id="rId16"/>
    <p:sldId id="282" r:id="rId17"/>
    <p:sldId id="283" r:id="rId18"/>
    <p:sldId id="291" r:id="rId19"/>
    <p:sldId id="292" r:id="rId20"/>
    <p:sldId id="293" r:id="rId21"/>
    <p:sldId id="290" r:id="rId22"/>
    <p:sldId id="267" r:id="rId23"/>
    <p:sldId id="269" r:id="rId24"/>
    <p:sldId id="287" r:id="rId25"/>
    <p:sldId id="270" r:id="rId26"/>
    <p:sldId id="284" r:id="rId27"/>
    <p:sldId id="271" r:id="rId28"/>
    <p:sldId id="279" r:id="rId29"/>
    <p:sldId id="288"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notesViewPr>
    <p:cSldViewPr snapToGrid="0">
      <p:cViewPr varScale="1">
        <p:scale>
          <a:sx n="83" d="100"/>
          <a:sy n="83" d="100"/>
        </p:scale>
        <p:origin x="2406"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4560B6B-963E-45AD-B18D-9DA3469D83C9}" type="datetimeFigureOut">
              <a:rPr lang="en-US" smtClean="0"/>
              <a:t>08/19/2025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9B61BEE-A6B4-49DE-8859-2A55F155C514}" type="slidenum">
              <a:rPr lang="en-US" smtClean="0"/>
              <a:t>‹#›</a:t>
            </a:fld>
            <a:endParaRPr lang="en-US"/>
          </a:p>
        </p:txBody>
      </p:sp>
    </p:spTree>
    <p:extLst>
      <p:ext uri="{BB962C8B-B14F-4D97-AF65-F5344CB8AC3E}">
        <p14:creationId xmlns:p14="http://schemas.microsoft.com/office/powerpoint/2010/main" val="3784930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8D2A0D-6B45-4215-8A49-D14849101A69}" type="datetimeFigureOut">
              <a:rPr lang="en-US" smtClean="0"/>
              <a:t>08/19/2025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6E6A182-AF03-4CC8-94DC-C0726DF52A64}" type="slidenum">
              <a:rPr lang="en-US" smtClean="0"/>
              <a:t>‹#›</a:t>
            </a:fld>
            <a:endParaRPr lang="en-US"/>
          </a:p>
        </p:txBody>
      </p:sp>
    </p:spTree>
    <p:extLst>
      <p:ext uri="{BB962C8B-B14F-4D97-AF65-F5344CB8AC3E}">
        <p14:creationId xmlns:p14="http://schemas.microsoft.com/office/powerpoint/2010/main" val="3303640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AE1E626-6EB7-4D9A-AD4A-B54D1684CAD1}" type="datetime1">
              <a:rPr lang="en-US" smtClean="0"/>
              <a:t>08/19/2025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1CF334-2D5C-4859-84A6-CA7E6E43FAEB}" type="slidenum">
              <a:rPr lang="en-US" smtClean="0"/>
              <a:t>‹#›</a:t>
            </a:fld>
            <a:endParaRPr lang="en-US"/>
          </a:p>
        </p:txBody>
      </p:sp>
      <p:sp>
        <p:nvSpPr>
          <p:cNvPr id="9"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8"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solidFill>
                  <a:schemeClr val="accent2"/>
                </a:soli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2386028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932EDF-E99E-4C68-AFCB-7A835B309D6D}" type="datetime1">
              <a:rPr lang="en-US" smtClean="0"/>
              <a:t>08/19/2025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endParaRPr kumimoji="0" lang="en-US" dirty="0"/>
          </a:p>
        </p:txBody>
      </p:sp>
    </p:spTree>
    <p:extLst>
      <p:ext uri="{BB962C8B-B14F-4D97-AF65-F5344CB8AC3E}">
        <p14:creationId xmlns:p14="http://schemas.microsoft.com/office/powerpoint/2010/main" val="220336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82D85F-A551-4C69-800A-8CFFA2306A88}" type="datetime1">
              <a:rPr lang="en-US" smtClean="0"/>
              <a:t>08/19/2025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Tree>
    <p:extLst>
      <p:ext uri="{BB962C8B-B14F-4D97-AF65-F5344CB8AC3E}">
        <p14:creationId xmlns:p14="http://schemas.microsoft.com/office/powerpoint/2010/main" val="64351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D24A36-10EA-4DE5-9251-C62AA44714D2}" type="datetime1">
              <a:rPr lang="en-US" smtClean="0"/>
              <a:t>08/19/2025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920158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E95A85-13CC-45EA-B1A6-5B8E77AB646B}" type="datetime1">
              <a:rPr lang="en-US" smtClean="0"/>
              <a:t>08/19/2025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401CF334-2D5C-4859-84A6-CA7E6E43FAEB}" type="slidenum">
              <a:rPr lang="en-US" smtClean="0"/>
              <a:t>‹#›</a:t>
            </a:fld>
            <a:endParaRPr lang="en-US"/>
          </a:p>
        </p:txBody>
      </p:sp>
      <p:sp>
        <p:nvSpPr>
          <p:cNvPr id="8"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7"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4226335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B71815-F531-4787-BA2A-626422C133AD}" type="datetime1">
              <a:rPr lang="en-US" smtClean="0"/>
              <a:t>08/19/2025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3318383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56C4885B-3C5C-43BB-9862-47948E5DF551}" type="datetime1">
              <a:rPr lang="en-US" smtClean="0"/>
              <a:t>08/19/2025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Tree>
    <p:extLst>
      <p:ext uri="{BB962C8B-B14F-4D97-AF65-F5344CB8AC3E}">
        <p14:creationId xmlns:p14="http://schemas.microsoft.com/office/powerpoint/2010/main" val="274184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03B6AF-AB61-4D8E-B7B7-705C5ACEBBCC}" type="datetime1">
              <a:rPr lang="en-US" smtClean="0"/>
              <a:t>08/19/2025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1793208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3EC9A-B094-4092-8061-75D86CB34931}" type="datetime1">
              <a:rPr lang="en-US" smtClean="0"/>
              <a:t>08/19/2025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077768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4E1AEED-2323-4359-853E-316DF6600362}" type="datetime1">
              <a:rPr lang="en-US" smtClean="0"/>
              <a:t>08/19/2025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1">
                <a:ln w="6350">
                  <a:noFill/>
                </a:ln>
                <a:solidFill>
                  <a:schemeClr val="accent2"/>
                </a:solidFill>
                <a:effectLst>
                  <a:outerShdw blurRad="38100" dist="38100" dir="2700000" algn="tl">
                    <a:srgbClr val="000000">
                      <a:alpha val="43137"/>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777504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33AC2DF-F1FD-4724-A563-92BADFC82ECC}" type="datetime1">
              <a:rPr lang="en-US" smtClean="0"/>
              <a:t>08/19/2025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3" name="Picture Placeholder 2"/>
          <p:cNvSpPr>
            <a:spLocks noGrp="1"/>
          </p:cNvSpPr>
          <p:nvPr>
            <p:ph type="pic" idx="1"/>
          </p:nvPr>
        </p:nvSpPr>
        <p:spPr>
          <a:xfrm>
            <a:off x="2438400" y="1831975"/>
            <a:ext cx="7315200" cy="3962400"/>
          </a:xfrm>
          <a:solidFill>
            <a:schemeClr val="bg2">
              <a:lumMod val="20000"/>
              <a:lumOff val="80000"/>
            </a:schemeClr>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endParaRPr kumimoji="0" lang="en-US" dirty="0"/>
          </a:p>
        </p:txBody>
      </p:sp>
    </p:spTree>
    <p:extLst>
      <p:ext uri="{BB962C8B-B14F-4D97-AF65-F5344CB8AC3E}">
        <p14:creationId xmlns:p14="http://schemas.microsoft.com/office/powerpoint/2010/main" val="314466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D20E2CF-D74B-4B51-899A-DCEA821C90C7}" type="datetime1">
              <a:rPr lang="en-US" smtClean="0"/>
              <a:t>08/19/2025</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1CF334-2D5C-4859-84A6-CA7E6E43FAEB}" type="slidenum">
              <a:rPr lang="en-US" smtClean="0"/>
              <a:t>‹#›</a:t>
            </a:fld>
            <a:endParaRPr lang="en-US"/>
          </a:p>
        </p:txBody>
      </p:sp>
      <p:grpSp>
        <p:nvGrpSpPr>
          <p:cNvPr id="24" name="Group 18"/>
          <p:cNvGrpSpPr>
            <a:grpSpLocks/>
          </p:cNvGrpSpPr>
          <p:nvPr/>
        </p:nvGrpSpPr>
        <p:grpSpPr bwMode="auto">
          <a:xfrm>
            <a:off x="4263969" y="1960564"/>
            <a:ext cx="3762431" cy="4821237"/>
            <a:chOff x="1365" y="355"/>
            <a:chExt cx="3024" cy="3875"/>
          </a:xfrm>
          <a:solidFill>
            <a:schemeClr val="bg2">
              <a:lumMod val="50000"/>
              <a:alpha val="20000"/>
            </a:schemeClr>
          </a:solidFill>
        </p:grpSpPr>
        <p:sp>
          <p:nvSpPr>
            <p:cNvPr id="25" name="Freeform 2"/>
            <p:cNvSpPr>
              <a:spLocks/>
            </p:cNvSpPr>
            <p:nvPr/>
          </p:nvSpPr>
          <p:spPr bwMode="auto">
            <a:xfrm>
              <a:off x="2835" y="586"/>
              <a:ext cx="88" cy="1121"/>
            </a:xfrm>
            <a:custGeom>
              <a:avLst/>
              <a:gdLst>
                <a:gd name="T0" fmla="*/ 0 w 88"/>
                <a:gd name="T1" fmla="*/ 1120 h 1121"/>
                <a:gd name="T2" fmla="*/ 0 w 88"/>
                <a:gd name="T3" fmla="*/ 0 h 1121"/>
                <a:gd name="T4" fmla="*/ 87 w 88"/>
                <a:gd name="T5" fmla="*/ 0 h 1121"/>
                <a:gd name="T6" fmla="*/ 87 w 88"/>
                <a:gd name="T7" fmla="*/ 1085 h 1121"/>
                <a:gd name="T8" fmla="*/ 0 w 88"/>
                <a:gd name="T9" fmla="*/ 1120 h 1121"/>
              </a:gdLst>
              <a:ahLst/>
              <a:cxnLst>
                <a:cxn ang="0">
                  <a:pos x="T0" y="T1"/>
                </a:cxn>
                <a:cxn ang="0">
                  <a:pos x="T2" y="T3"/>
                </a:cxn>
                <a:cxn ang="0">
                  <a:pos x="T4" y="T5"/>
                </a:cxn>
                <a:cxn ang="0">
                  <a:pos x="T6" y="T7"/>
                </a:cxn>
                <a:cxn ang="0">
                  <a:pos x="T8" y="T9"/>
                </a:cxn>
              </a:cxnLst>
              <a:rect l="0" t="0" r="r" b="b"/>
              <a:pathLst>
                <a:path w="88" h="1121">
                  <a:moveTo>
                    <a:pt x="0" y="1120"/>
                  </a:moveTo>
                  <a:lnTo>
                    <a:pt x="0" y="0"/>
                  </a:lnTo>
                  <a:lnTo>
                    <a:pt x="87" y="0"/>
                  </a:lnTo>
                  <a:lnTo>
                    <a:pt x="87" y="1085"/>
                  </a:lnTo>
                  <a:lnTo>
                    <a:pt x="0" y="1120"/>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Freeform 3"/>
            <p:cNvSpPr>
              <a:spLocks/>
            </p:cNvSpPr>
            <p:nvPr/>
          </p:nvSpPr>
          <p:spPr bwMode="auto">
            <a:xfrm>
              <a:off x="2834" y="1900"/>
              <a:ext cx="84" cy="363"/>
            </a:xfrm>
            <a:custGeom>
              <a:avLst/>
              <a:gdLst>
                <a:gd name="T0" fmla="*/ 0 w 84"/>
                <a:gd name="T1" fmla="*/ 29 h 363"/>
                <a:gd name="T2" fmla="*/ 83 w 84"/>
                <a:gd name="T3" fmla="*/ 0 h 363"/>
                <a:gd name="T4" fmla="*/ 74 w 84"/>
                <a:gd name="T5" fmla="*/ 329 h 363"/>
                <a:gd name="T6" fmla="*/ 0 w 84"/>
                <a:gd name="T7" fmla="*/ 362 h 363"/>
                <a:gd name="T8" fmla="*/ 0 w 84"/>
                <a:gd name="T9" fmla="*/ 29 h 363"/>
              </a:gdLst>
              <a:ahLst/>
              <a:cxnLst>
                <a:cxn ang="0">
                  <a:pos x="T0" y="T1"/>
                </a:cxn>
                <a:cxn ang="0">
                  <a:pos x="T2" y="T3"/>
                </a:cxn>
                <a:cxn ang="0">
                  <a:pos x="T4" y="T5"/>
                </a:cxn>
                <a:cxn ang="0">
                  <a:pos x="T6" y="T7"/>
                </a:cxn>
                <a:cxn ang="0">
                  <a:pos x="T8" y="T9"/>
                </a:cxn>
              </a:cxnLst>
              <a:rect l="0" t="0" r="r" b="b"/>
              <a:pathLst>
                <a:path w="84" h="363">
                  <a:moveTo>
                    <a:pt x="0" y="29"/>
                  </a:moveTo>
                  <a:lnTo>
                    <a:pt x="83" y="0"/>
                  </a:lnTo>
                  <a:lnTo>
                    <a:pt x="74" y="329"/>
                  </a:lnTo>
                  <a:lnTo>
                    <a:pt x="0" y="362"/>
                  </a:lnTo>
                  <a:lnTo>
                    <a:pt x="0" y="2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4"/>
            <p:cNvSpPr>
              <a:spLocks/>
            </p:cNvSpPr>
            <p:nvPr/>
          </p:nvSpPr>
          <p:spPr bwMode="auto">
            <a:xfrm>
              <a:off x="2825" y="2493"/>
              <a:ext cx="84" cy="249"/>
            </a:xfrm>
            <a:custGeom>
              <a:avLst/>
              <a:gdLst>
                <a:gd name="T0" fmla="*/ 2 w 84"/>
                <a:gd name="T1" fmla="*/ 213 h 249"/>
                <a:gd name="T2" fmla="*/ 0 w 84"/>
                <a:gd name="T3" fmla="*/ 28 h 249"/>
                <a:gd name="T4" fmla="*/ 83 w 84"/>
                <a:gd name="T5" fmla="*/ 0 h 249"/>
                <a:gd name="T6" fmla="*/ 72 w 84"/>
                <a:gd name="T7" fmla="*/ 248 h 249"/>
                <a:gd name="T8" fmla="*/ 2 w 84"/>
                <a:gd name="T9" fmla="*/ 213 h 249"/>
              </a:gdLst>
              <a:ahLst/>
              <a:cxnLst>
                <a:cxn ang="0">
                  <a:pos x="T0" y="T1"/>
                </a:cxn>
                <a:cxn ang="0">
                  <a:pos x="T2" y="T3"/>
                </a:cxn>
                <a:cxn ang="0">
                  <a:pos x="T4" y="T5"/>
                </a:cxn>
                <a:cxn ang="0">
                  <a:pos x="T6" y="T7"/>
                </a:cxn>
                <a:cxn ang="0">
                  <a:pos x="T8" y="T9"/>
                </a:cxn>
              </a:cxnLst>
              <a:rect l="0" t="0" r="r" b="b"/>
              <a:pathLst>
                <a:path w="84" h="249">
                  <a:moveTo>
                    <a:pt x="2" y="213"/>
                  </a:moveTo>
                  <a:lnTo>
                    <a:pt x="0" y="28"/>
                  </a:lnTo>
                  <a:lnTo>
                    <a:pt x="83" y="0"/>
                  </a:lnTo>
                  <a:lnTo>
                    <a:pt x="72" y="248"/>
                  </a:lnTo>
                  <a:lnTo>
                    <a:pt x="2" y="21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Freeform 5"/>
            <p:cNvSpPr>
              <a:spLocks/>
            </p:cNvSpPr>
            <p:nvPr/>
          </p:nvSpPr>
          <p:spPr bwMode="auto">
            <a:xfrm>
              <a:off x="2831" y="2965"/>
              <a:ext cx="52" cy="232"/>
            </a:xfrm>
            <a:custGeom>
              <a:avLst/>
              <a:gdLst>
                <a:gd name="T0" fmla="*/ 13 w 52"/>
                <a:gd name="T1" fmla="*/ 204 h 232"/>
                <a:gd name="T2" fmla="*/ 0 w 52"/>
                <a:gd name="T3" fmla="*/ 0 h 232"/>
                <a:gd name="T4" fmla="*/ 51 w 52"/>
                <a:gd name="T5" fmla="*/ 26 h 232"/>
                <a:gd name="T6" fmla="*/ 47 w 52"/>
                <a:gd name="T7" fmla="*/ 231 h 232"/>
                <a:gd name="T8" fmla="*/ 13 w 52"/>
                <a:gd name="T9" fmla="*/ 204 h 232"/>
              </a:gdLst>
              <a:ahLst/>
              <a:cxnLst>
                <a:cxn ang="0">
                  <a:pos x="T0" y="T1"/>
                </a:cxn>
                <a:cxn ang="0">
                  <a:pos x="T2" y="T3"/>
                </a:cxn>
                <a:cxn ang="0">
                  <a:pos x="T4" y="T5"/>
                </a:cxn>
                <a:cxn ang="0">
                  <a:pos x="T6" y="T7"/>
                </a:cxn>
                <a:cxn ang="0">
                  <a:pos x="T8" y="T9"/>
                </a:cxn>
              </a:cxnLst>
              <a:rect l="0" t="0" r="r" b="b"/>
              <a:pathLst>
                <a:path w="52" h="232">
                  <a:moveTo>
                    <a:pt x="13" y="204"/>
                  </a:moveTo>
                  <a:lnTo>
                    <a:pt x="0" y="0"/>
                  </a:lnTo>
                  <a:lnTo>
                    <a:pt x="51" y="26"/>
                  </a:lnTo>
                  <a:lnTo>
                    <a:pt x="47" y="231"/>
                  </a:lnTo>
                  <a:lnTo>
                    <a:pt x="13" y="20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Freeform 6"/>
            <p:cNvSpPr>
              <a:spLocks/>
            </p:cNvSpPr>
            <p:nvPr/>
          </p:nvSpPr>
          <p:spPr bwMode="auto">
            <a:xfrm>
              <a:off x="2851" y="3354"/>
              <a:ext cx="36" cy="133"/>
            </a:xfrm>
            <a:custGeom>
              <a:avLst/>
              <a:gdLst>
                <a:gd name="T0" fmla="*/ 4 w 36"/>
                <a:gd name="T1" fmla="*/ 101 h 133"/>
                <a:gd name="T2" fmla="*/ 0 w 36"/>
                <a:gd name="T3" fmla="*/ 0 h 133"/>
                <a:gd name="T4" fmla="*/ 35 w 36"/>
                <a:gd name="T5" fmla="*/ 20 h 133"/>
                <a:gd name="T6" fmla="*/ 28 w 36"/>
                <a:gd name="T7" fmla="*/ 132 h 133"/>
                <a:gd name="T8" fmla="*/ 4 w 36"/>
                <a:gd name="T9" fmla="*/ 101 h 133"/>
              </a:gdLst>
              <a:ahLst/>
              <a:cxnLst>
                <a:cxn ang="0">
                  <a:pos x="T0" y="T1"/>
                </a:cxn>
                <a:cxn ang="0">
                  <a:pos x="T2" y="T3"/>
                </a:cxn>
                <a:cxn ang="0">
                  <a:pos x="T4" y="T5"/>
                </a:cxn>
                <a:cxn ang="0">
                  <a:pos x="T6" y="T7"/>
                </a:cxn>
                <a:cxn ang="0">
                  <a:pos x="T8" y="T9"/>
                </a:cxn>
              </a:cxnLst>
              <a:rect l="0" t="0" r="r" b="b"/>
              <a:pathLst>
                <a:path w="36" h="133">
                  <a:moveTo>
                    <a:pt x="4" y="101"/>
                  </a:moveTo>
                  <a:lnTo>
                    <a:pt x="0" y="0"/>
                  </a:lnTo>
                  <a:lnTo>
                    <a:pt x="35" y="20"/>
                  </a:lnTo>
                  <a:lnTo>
                    <a:pt x="28" y="132"/>
                  </a:lnTo>
                  <a:lnTo>
                    <a:pt x="4" y="10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Freeform 7"/>
            <p:cNvSpPr>
              <a:spLocks/>
            </p:cNvSpPr>
            <p:nvPr/>
          </p:nvSpPr>
          <p:spPr bwMode="auto">
            <a:xfrm>
              <a:off x="2851" y="3640"/>
              <a:ext cx="30" cy="590"/>
            </a:xfrm>
            <a:custGeom>
              <a:avLst/>
              <a:gdLst>
                <a:gd name="T0" fmla="*/ 15 w 30"/>
                <a:gd name="T1" fmla="*/ 589 h 590"/>
                <a:gd name="T2" fmla="*/ 0 w 30"/>
                <a:gd name="T3" fmla="*/ 0 h 590"/>
                <a:gd name="T4" fmla="*/ 29 w 30"/>
                <a:gd name="T5" fmla="*/ 37 h 590"/>
                <a:gd name="T6" fmla="*/ 15 w 30"/>
                <a:gd name="T7" fmla="*/ 589 h 590"/>
              </a:gdLst>
              <a:ahLst/>
              <a:cxnLst>
                <a:cxn ang="0">
                  <a:pos x="T0" y="T1"/>
                </a:cxn>
                <a:cxn ang="0">
                  <a:pos x="T2" y="T3"/>
                </a:cxn>
                <a:cxn ang="0">
                  <a:pos x="T4" y="T5"/>
                </a:cxn>
                <a:cxn ang="0">
                  <a:pos x="T6" y="T7"/>
                </a:cxn>
              </a:cxnLst>
              <a:rect l="0" t="0" r="r" b="b"/>
              <a:pathLst>
                <a:path w="30" h="590">
                  <a:moveTo>
                    <a:pt x="15" y="589"/>
                  </a:moveTo>
                  <a:lnTo>
                    <a:pt x="0" y="0"/>
                  </a:lnTo>
                  <a:lnTo>
                    <a:pt x="29" y="37"/>
                  </a:lnTo>
                  <a:lnTo>
                    <a:pt x="15" y="58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Freeform 8"/>
            <p:cNvSpPr>
              <a:spLocks/>
            </p:cNvSpPr>
            <p:nvPr/>
          </p:nvSpPr>
          <p:spPr bwMode="auto">
            <a:xfrm>
              <a:off x="2600" y="3595"/>
              <a:ext cx="233" cy="130"/>
            </a:xfrm>
            <a:custGeom>
              <a:avLst/>
              <a:gdLst>
                <a:gd name="T0" fmla="*/ 0 w 233"/>
                <a:gd name="T1" fmla="*/ 117 h 130"/>
                <a:gd name="T2" fmla="*/ 48 w 233"/>
                <a:gd name="T3" fmla="*/ 101 h 130"/>
                <a:gd name="T4" fmla="*/ 93 w 233"/>
                <a:gd name="T5" fmla="*/ 79 h 130"/>
                <a:gd name="T6" fmla="*/ 146 w 233"/>
                <a:gd name="T7" fmla="*/ 39 h 130"/>
                <a:gd name="T8" fmla="*/ 182 w 233"/>
                <a:gd name="T9" fmla="*/ 0 h 130"/>
                <a:gd name="T10" fmla="*/ 232 w 233"/>
                <a:gd name="T11" fmla="*/ 42 h 130"/>
                <a:gd name="T12" fmla="*/ 188 w 233"/>
                <a:gd name="T13" fmla="*/ 74 h 130"/>
                <a:gd name="T14" fmla="*/ 134 w 233"/>
                <a:gd name="T15" fmla="*/ 110 h 130"/>
                <a:gd name="T16" fmla="*/ 61 w 233"/>
                <a:gd name="T17" fmla="*/ 129 h 130"/>
                <a:gd name="T18" fmla="*/ 0 w 233"/>
                <a:gd name="T19" fmla="*/ 11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130">
                  <a:moveTo>
                    <a:pt x="0" y="117"/>
                  </a:moveTo>
                  <a:lnTo>
                    <a:pt x="48" y="101"/>
                  </a:lnTo>
                  <a:lnTo>
                    <a:pt x="93" y="79"/>
                  </a:lnTo>
                  <a:lnTo>
                    <a:pt x="146" y="39"/>
                  </a:lnTo>
                  <a:lnTo>
                    <a:pt x="182" y="0"/>
                  </a:lnTo>
                  <a:lnTo>
                    <a:pt x="232" y="42"/>
                  </a:lnTo>
                  <a:lnTo>
                    <a:pt x="188" y="74"/>
                  </a:lnTo>
                  <a:lnTo>
                    <a:pt x="134" y="110"/>
                  </a:lnTo>
                  <a:lnTo>
                    <a:pt x="61" y="129"/>
                  </a:lnTo>
                  <a:lnTo>
                    <a:pt x="0" y="117"/>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Freeform 9"/>
            <p:cNvSpPr>
              <a:spLocks/>
            </p:cNvSpPr>
            <p:nvPr/>
          </p:nvSpPr>
          <p:spPr bwMode="auto">
            <a:xfrm>
              <a:off x="2583" y="2888"/>
              <a:ext cx="465" cy="646"/>
            </a:xfrm>
            <a:custGeom>
              <a:avLst/>
              <a:gdLst>
                <a:gd name="T0" fmla="*/ 359 w 465"/>
                <a:gd name="T1" fmla="*/ 645 h 646"/>
                <a:gd name="T2" fmla="*/ 405 w 465"/>
                <a:gd name="T3" fmla="*/ 616 h 646"/>
                <a:gd name="T4" fmla="*/ 447 w 465"/>
                <a:gd name="T5" fmla="*/ 580 h 646"/>
                <a:gd name="T6" fmla="*/ 460 w 465"/>
                <a:gd name="T7" fmla="*/ 552 h 646"/>
                <a:gd name="T8" fmla="*/ 464 w 465"/>
                <a:gd name="T9" fmla="*/ 515 h 646"/>
                <a:gd name="T10" fmla="*/ 451 w 465"/>
                <a:gd name="T11" fmla="*/ 468 h 646"/>
                <a:gd name="T12" fmla="*/ 424 w 465"/>
                <a:gd name="T13" fmla="*/ 424 h 646"/>
                <a:gd name="T14" fmla="*/ 380 w 465"/>
                <a:gd name="T15" fmla="*/ 385 h 646"/>
                <a:gd name="T16" fmla="*/ 168 w 465"/>
                <a:gd name="T17" fmla="*/ 259 h 646"/>
                <a:gd name="T18" fmla="*/ 133 w 465"/>
                <a:gd name="T19" fmla="*/ 235 h 646"/>
                <a:gd name="T20" fmla="*/ 111 w 465"/>
                <a:gd name="T21" fmla="*/ 208 h 646"/>
                <a:gd name="T22" fmla="*/ 104 w 465"/>
                <a:gd name="T23" fmla="*/ 166 h 646"/>
                <a:gd name="T24" fmla="*/ 117 w 465"/>
                <a:gd name="T25" fmla="*/ 124 h 646"/>
                <a:gd name="T26" fmla="*/ 155 w 465"/>
                <a:gd name="T27" fmla="*/ 95 h 646"/>
                <a:gd name="T28" fmla="*/ 222 w 465"/>
                <a:gd name="T29" fmla="*/ 52 h 646"/>
                <a:gd name="T30" fmla="*/ 124 w 465"/>
                <a:gd name="T31" fmla="*/ 0 h 646"/>
                <a:gd name="T32" fmla="*/ 55 w 465"/>
                <a:gd name="T33" fmla="*/ 41 h 646"/>
                <a:gd name="T34" fmla="*/ 27 w 465"/>
                <a:gd name="T35" fmla="*/ 70 h 646"/>
                <a:gd name="T36" fmla="*/ 2 w 465"/>
                <a:gd name="T37" fmla="*/ 123 h 646"/>
                <a:gd name="T38" fmla="*/ 0 w 465"/>
                <a:gd name="T39" fmla="*/ 189 h 646"/>
                <a:gd name="T40" fmla="*/ 29 w 465"/>
                <a:gd name="T41" fmla="*/ 257 h 646"/>
                <a:gd name="T42" fmla="*/ 78 w 465"/>
                <a:gd name="T43" fmla="*/ 300 h 646"/>
                <a:gd name="T44" fmla="*/ 311 w 465"/>
                <a:gd name="T45" fmla="*/ 442 h 646"/>
                <a:gd name="T46" fmla="*/ 358 w 465"/>
                <a:gd name="T47" fmla="*/ 474 h 646"/>
                <a:gd name="T48" fmla="*/ 375 w 465"/>
                <a:gd name="T49" fmla="*/ 516 h 646"/>
                <a:gd name="T50" fmla="*/ 375 w 465"/>
                <a:gd name="T51" fmla="*/ 550 h 646"/>
                <a:gd name="T52" fmla="*/ 308 w 465"/>
                <a:gd name="T53" fmla="*/ 608 h 646"/>
                <a:gd name="T54" fmla="*/ 359 w 465"/>
                <a:gd name="T55" fmla="*/ 645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5" h="646">
                  <a:moveTo>
                    <a:pt x="359" y="645"/>
                  </a:moveTo>
                  <a:lnTo>
                    <a:pt x="405" y="616"/>
                  </a:lnTo>
                  <a:lnTo>
                    <a:pt x="447" y="580"/>
                  </a:lnTo>
                  <a:lnTo>
                    <a:pt x="460" y="552"/>
                  </a:lnTo>
                  <a:lnTo>
                    <a:pt x="464" y="515"/>
                  </a:lnTo>
                  <a:lnTo>
                    <a:pt x="451" y="468"/>
                  </a:lnTo>
                  <a:lnTo>
                    <a:pt x="424" y="424"/>
                  </a:lnTo>
                  <a:lnTo>
                    <a:pt x="380" y="385"/>
                  </a:lnTo>
                  <a:lnTo>
                    <a:pt x="168" y="259"/>
                  </a:lnTo>
                  <a:lnTo>
                    <a:pt x="133" y="235"/>
                  </a:lnTo>
                  <a:lnTo>
                    <a:pt x="111" y="208"/>
                  </a:lnTo>
                  <a:lnTo>
                    <a:pt x="104" y="166"/>
                  </a:lnTo>
                  <a:lnTo>
                    <a:pt x="117" y="124"/>
                  </a:lnTo>
                  <a:lnTo>
                    <a:pt x="155" y="95"/>
                  </a:lnTo>
                  <a:lnTo>
                    <a:pt x="222" y="52"/>
                  </a:lnTo>
                  <a:lnTo>
                    <a:pt x="124" y="0"/>
                  </a:lnTo>
                  <a:lnTo>
                    <a:pt x="55" y="41"/>
                  </a:lnTo>
                  <a:lnTo>
                    <a:pt x="27" y="70"/>
                  </a:lnTo>
                  <a:lnTo>
                    <a:pt x="2" y="123"/>
                  </a:lnTo>
                  <a:lnTo>
                    <a:pt x="0" y="189"/>
                  </a:lnTo>
                  <a:lnTo>
                    <a:pt x="29" y="257"/>
                  </a:lnTo>
                  <a:lnTo>
                    <a:pt x="78" y="300"/>
                  </a:lnTo>
                  <a:lnTo>
                    <a:pt x="311" y="442"/>
                  </a:lnTo>
                  <a:lnTo>
                    <a:pt x="358" y="474"/>
                  </a:lnTo>
                  <a:lnTo>
                    <a:pt x="375" y="516"/>
                  </a:lnTo>
                  <a:lnTo>
                    <a:pt x="375" y="550"/>
                  </a:lnTo>
                  <a:lnTo>
                    <a:pt x="308" y="608"/>
                  </a:lnTo>
                  <a:lnTo>
                    <a:pt x="359" y="645"/>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Freeform 10"/>
            <p:cNvSpPr>
              <a:spLocks/>
            </p:cNvSpPr>
            <p:nvPr/>
          </p:nvSpPr>
          <p:spPr bwMode="auto">
            <a:xfrm>
              <a:off x="2966" y="2396"/>
              <a:ext cx="318" cy="422"/>
            </a:xfrm>
            <a:custGeom>
              <a:avLst/>
              <a:gdLst>
                <a:gd name="T0" fmla="*/ 92 w 318"/>
                <a:gd name="T1" fmla="*/ 421 h 422"/>
                <a:gd name="T2" fmla="*/ 163 w 318"/>
                <a:gd name="T3" fmla="*/ 399 h 422"/>
                <a:gd name="T4" fmla="*/ 218 w 318"/>
                <a:gd name="T5" fmla="*/ 357 h 422"/>
                <a:gd name="T6" fmla="*/ 263 w 318"/>
                <a:gd name="T7" fmla="*/ 316 h 422"/>
                <a:gd name="T8" fmla="*/ 300 w 318"/>
                <a:gd name="T9" fmla="*/ 265 h 422"/>
                <a:gd name="T10" fmla="*/ 317 w 318"/>
                <a:gd name="T11" fmla="*/ 203 h 422"/>
                <a:gd name="T12" fmla="*/ 316 w 318"/>
                <a:gd name="T13" fmla="*/ 139 h 422"/>
                <a:gd name="T14" fmla="*/ 299 w 318"/>
                <a:gd name="T15" fmla="*/ 95 h 422"/>
                <a:gd name="T16" fmla="*/ 276 w 318"/>
                <a:gd name="T17" fmla="*/ 64 h 422"/>
                <a:gd name="T18" fmla="*/ 241 w 318"/>
                <a:gd name="T19" fmla="*/ 36 h 422"/>
                <a:gd name="T20" fmla="*/ 218 w 318"/>
                <a:gd name="T21" fmla="*/ 14 h 422"/>
                <a:gd name="T22" fmla="*/ 180 w 318"/>
                <a:gd name="T23" fmla="*/ 0 h 422"/>
                <a:gd name="T24" fmla="*/ 61 w 318"/>
                <a:gd name="T25" fmla="*/ 52 h 422"/>
                <a:gd name="T26" fmla="*/ 106 w 318"/>
                <a:gd name="T27" fmla="*/ 93 h 422"/>
                <a:gd name="T28" fmla="*/ 137 w 318"/>
                <a:gd name="T29" fmla="*/ 130 h 422"/>
                <a:gd name="T30" fmla="*/ 159 w 318"/>
                <a:gd name="T31" fmla="*/ 159 h 422"/>
                <a:gd name="T32" fmla="*/ 176 w 318"/>
                <a:gd name="T33" fmla="*/ 196 h 422"/>
                <a:gd name="T34" fmla="*/ 176 w 318"/>
                <a:gd name="T35" fmla="*/ 246 h 422"/>
                <a:gd name="T36" fmla="*/ 145 w 318"/>
                <a:gd name="T37" fmla="*/ 279 h 422"/>
                <a:gd name="T38" fmla="*/ 105 w 318"/>
                <a:gd name="T39" fmla="*/ 309 h 422"/>
                <a:gd name="T40" fmla="*/ 50 w 318"/>
                <a:gd name="T41" fmla="*/ 342 h 422"/>
                <a:gd name="T42" fmla="*/ 0 w 318"/>
                <a:gd name="T43" fmla="*/ 369 h 422"/>
                <a:gd name="T44" fmla="*/ 92 w 318"/>
                <a:gd name="T45"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8" h="422">
                  <a:moveTo>
                    <a:pt x="92" y="421"/>
                  </a:moveTo>
                  <a:lnTo>
                    <a:pt x="163" y="399"/>
                  </a:lnTo>
                  <a:lnTo>
                    <a:pt x="218" y="357"/>
                  </a:lnTo>
                  <a:lnTo>
                    <a:pt x="263" y="316"/>
                  </a:lnTo>
                  <a:lnTo>
                    <a:pt x="300" y="265"/>
                  </a:lnTo>
                  <a:lnTo>
                    <a:pt x="317" y="203"/>
                  </a:lnTo>
                  <a:lnTo>
                    <a:pt x="316" y="139"/>
                  </a:lnTo>
                  <a:lnTo>
                    <a:pt x="299" y="95"/>
                  </a:lnTo>
                  <a:lnTo>
                    <a:pt x="276" y="64"/>
                  </a:lnTo>
                  <a:lnTo>
                    <a:pt x="241" y="36"/>
                  </a:lnTo>
                  <a:lnTo>
                    <a:pt x="218" y="14"/>
                  </a:lnTo>
                  <a:lnTo>
                    <a:pt x="180" y="0"/>
                  </a:lnTo>
                  <a:lnTo>
                    <a:pt x="61" y="52"/>
                  </a:lnTo>
                  <a:lnTo>
                    <a:pt x="106" y="93"/>
                  </a:lnTo>
                  <a:lnTo>
                    <a:pt x="137" y="130"/>
                  </a:lnTo>
                  <a:lnTo>
                    <a:pt x="159" y="159"/>
                  </a:lnTo>
                  <a:lnTo>
                    <a:pt x="176" y="196"/>
                  </a:lnTo>
                  <a:lnTo>
                    <a:pt x="176" y="246"/>
                  </a:lnTo>
                  <a:lnTo>
                    <a:pt x="145" y="279"/>
                  </a:lnTo>
                  <a:lnTo>
                    <a:pt x="105" y="309"/>
                  </a:lnTo>
                  <a:lnTo>
                    <a:pt x="50" y="342"/>
                  </a:lnTo>
                  <a:lnTo>
                    <a:pt x="0" y="369"/>
                  </a:lnTo>
                  <a:lnTo>
                    <a:pt x="92"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Freeform 11"/>
            <p:cNvSpPr>
              <a:spLocks/>
            </p:cNvSpPr>
            <p:nvPr/>
          </p:nvSpPr>
          <p:spPr bwMode="auto">
            <a:xfrm>
              <a:off x="2308" y="1190"/>
              <a:ext cx="1404" cy="1153"/>
            </a:xfrm>
            <a:custGeom>
              <a:avLst/>
              <a:gdLst>
                <a:gd name="T0" fmla="*/ 466 w 1404"/>
                <a:gd name="T1" fmla="*/ 1084 h 1153"/>
                <a:gd name="T2" fmla="*/ 370 w 1404"/>
                <a:gd name="T3" fmla="*/ 1066 h 1153"/>
                <a:gd name="T4" fmla="*/ 299 w 1404"/>
                <a:gd name="T5" fmla="*/ 1035 h 1153"/>
                <a:gd name="T6" fmla="*/ 257 w 1404"/>
                <a:gd name="T7" fmla="*/ 1002 h 1153"/>
                <a:gd name="T8" fmla="*/ 220 w 1404"/>
                <a:gd name="T9" fmla="*/ 956 h 1153"/>
                <a:gd name="T10" fmla="*/ 209 w 1404"/>
                <a:gd name="T11" fmla="*/ 914 h 1153"/>
                <a:gd name="T12" fmla="*/ 215 w 1404"/>
                <a:gd name="T13" fmla="*/ 873 h 1153"/>
                <a:gd name="T14" fmla="*/ 231 w 1404"/>
                <a:gd name="T15" fmla="*/ 836 h 1153"/>
                <a:gd name="T16" fmla="*/ 273 w 1404"/>
                <a:gd name="T17" fmla="*/ 798 h 1153"/>
                <a:gd name="T18" fmla="*/ 330 w 1404"/>
                <a:gd name="T19" fmla="*/ 774 h 1153"/>
                <a:gd name="T20" fmla="*/ 400 w 1404"/>
                <a:gd name="T21" fmla="*/ 748 h 1153"/>
                <a:gd name="T22" fmla="*/ 1110 w 1404"/>
                <a:gd name="T23" fmla="*/ 499 h 1153"/>
                <a:gd name="T24" fmla="*/ 1207 w 1404"/>
                <a:gd name="T25" fmla="*/ 451 h 1153"/>
                <a:gd name="T26" fmla="*/ 1289 w 1404"/>
                <a:gd name="T27" fmla="*/ 398 h 1153"/>
                <a:gd name="T28" fmla="*/ 1344 w 1404"/>
                <a:gd name="T29" fmla="*/ 356 h 1153"/>
                <a:gd name="T30" fmla="*/ 1381 w 1404"/>
                <a:gd name="T31" fmla="*/ 310 h 1153"/>
                <a:gd name="T32" fmla="*/ 1403 w 1404"/>
                <a:gd name="T33" fmla="*/ 249 h 1153"/>
                <a:gd name="T34" fmla="*/ 1401 w 1404"/>
                <a:gd name="T35" fmla="*/ 185 h 1153"/>
                <a:gd name="T36" fmla="*/ 1386 w 1404"/>
                <a:gd name="T37" fmla="*/ 136 h 1153"/>
                <a:gd name="T38" fmla="*/ 1370 w 1404"/>
                <a:gd name="T39" fmla="*/ 90 h 1153"/>
                <a:gd name="T40" fmla="*/ 1335 w 1404"/>
                <a:gd name="T41" fmla="*/ 55 h 1153"/>
                <a:gd name="T42" fmla="*/ 1280 w 1404"/>
                <a:gd name="T43" fmla="*/ 18 h 1153"/>
                <a:gd name="T44" fmla="*/ 1214 w 1404"/>
                <a:gd name="T45" fmla="*/ 0 h 1153"/>
                <a:gd name="T46" fmla="*/ 1172 w 1404"/>
                <a:gd name="T47" fmla="*/ 4 h 1153"/>
                <a:gd name="T48" fmla="*/ 1111 w 1404"/>
                <a:gd name="T49" fmla="*/ 7 h 1153"/>
                <a:gd name="T50" fmla="*/ 1053 w 1404"/>
                <a:gd name="T51" fmla="*/ 20 h 1153"/>
                <a:gd name="T52" fmla="*/ 989 w 1404"/>
                <a:gd name="T53" fmla="*/ 46 h 1153"/>
                <a:gd name="T54" fmla="*/ 939 w 1404"/>
                <a:gd name="T55" fmla="*/ 79 h 1153"/>
                <a:gd name="T56" fmla="*/ 899 w 1404"/>
                <a:gd name="T57" fmla="*/ 106 h 1153"/>
                <a:gd name="T58" fmla="*/ 878 w 1404"/>
                <a:gd name="T59" fmla="*/ 149 h 1153"/>
                <a:gd name="T60" fmla="*/ 897 w 1404"/>
                <a:gd name="T61" fmla="*/ 187 h 1153"/>
                <a:gd name="T62" fmla="*/ 939 w 1404"/>
                <a:gd name="T63" fmla="*/ 183 h 1153"/>
                <a:gd name="T64" fmla="*/ 987 w 1404"/>
                <a:gd name="T65" fmla="*/ 171 h 1153"/>
                <a:gd name="T66" fmla="*/ 1033 w 1404"/>
                <a:gd name="T67" fmla="*/ 158 h 1153"/>
                <a:gd name="T68" fmla="*/ 1069 w 1404"/>
                <a:gd name="T69" fmla="*/ 150 h 1153"/>
                <a:gd name="T70" fmla="*/ 1111 w 1404"/>
                <a:gd name="T71" fmla="*/ 150 h 1153"/>
                <a:gd name="T72" fmla="*/ 1154 w 1404"/>
                <a:gd name="T73" fmla="*/ 163 h 1153"/>
                <a:gd name="T74" fmla="*/ 1183 w 1404"/>
                <a:gd name="T75" fmla="*/ 204 h 1153"/>
                <a:gd name="T76" fmla="*/ 1179 w 1404"/>
                <a:gd name="T77" fmla="*/ 248 h 1153"/>
                <a:gd name="T78" fmla="*/ 1157 w 1404"/>
                <a:gd name="T79" fmla="*/ 286 h 1153"/>
                <a:gd name="T80" fmla="*/ 1121 w 1404"/>
                <a:gd name="T81" fmla="*/ 323 h 1153"/>
                <a:gd name="T82" fmla="*/ 1047 w 1404"/>
                <a:gd name="T83" fmla="*/ 361 h 1153"/>
                <a:gd name="T84" fmla="*/ 908 w 1404"/>
                <a:gd name="T85" fmla="*/ 415 h 1153"/>
                <a:gd name="T86" fmla="*/ 194 w 1404"/>
                <a:gd name="T87" fmla="*/ 675 h 1153"/>
                <a:gd name="T88" fmla="*/ 123 w 1404"/>
                <a:gd name="T89" fmla="*/ 715 h 1153"/>
                <a:gd name="T90" fmla="*/ 68 w 1404"/>
                <a:gd name="T91" fmla="*/ 763 h 1153"/>
                <a:gd name="T92" fmla="*/ 29 w 1404"/>
                <a:gd name="T93" fmla="*/ 809 h 1153"/>
                <a:gd name="T94" fmla="*/ 6 w 1404"/>
                <a:gd name="T95" fmla="*/ 858 h 1153"/>
                <a:gd name="T96" fmla="*/ 0 w 1404"/>
                <a:gd name="T97" fmla="*/ 912 h 1153"/>
                <a:gd name="T98" fmla="*/ 8 w 1404"/>
                <a:gd name="T99" fmla="*/ 952 h 1153"/>
                <a:gd name="T100" fmla="*/ 22 w 1404"/>
                <a:gd name="T101" fmla="*/ 992 h 1153"/>
                <a:gd name="T102" fmla="*/ 59 w 1404"/>
                <a:gd name="T103" fmla="*/ 1036 h 1153"/>
                <a:gd name="T104" fmla="*/ 127 w 1404"/>
                <a:gd name="T105" fmla="*/ 1095 h 1153"/>
                <a:gd name="T106" fmla="*/ 198 w 1404"/>
                <a:gd name="T107" fmla="*/ 1135 h 1153"/>
                <a:gd name="T108" fmla="*/ 273 w 1404"/>
                <a:gd name="T109" fmla="*/ 1152 h 1153"/>
                <a:gd name="T110" fmla="*/ 466 w 1404"/>
                <a:gd name="T111" fmla="*/ 108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404" h="1153">
                  <a:moveTo>
                    <a:pt x="466" y="1084"/>
                  </a:moveTo>
                  <a:lnTo>
                    <a:pt x="370" y="1066"/>
                  </a:lnTo>
                  <a:lnTo>
                    <a:pt x="299" y="1035"/>
                  </a:lnTo>
                  <a:lnTo>
                    <a:pt x="257" y="1002"/>
                  </a:lnTo>
                  <a:lnTo>
                    <a:pt x="220" y="956"/>
                  </a:lnTo>
                  <a:lnTo>
                    <a:pt x="209" y="914"/>
                  </a:lnTo>
                  <a:lnTo>
                    <a:pt x="215" y="873"/>
                  </a:lnTo>
                  <a:lnTo>
                    <a:pt x="231" y="836"/>
                  </a:lnTo>
                  <a:lnTo>
                    <a:pt x="273" y="798"/>
                  </a:lnTo>
                  <a:lnTo>
                    <a:pt x="330" y="774"/>
                  </a:lnTo>
                  <a:lnTo>
                    <a:pt x="400" y="748"/>
                  </a:lnTo>
                  <a:lnTo>
                    <a:pt x="1110" y="499"/>
                  </a:lnTo>
                  <a:lnTo>
                    <a:pt x="1207" y="451"/>
                  </a:lnTo>
                  <a:lnTo>
                    <a:pt x="1289" y="398"/>
                  </a:lnTo>
                  <a:lnTo>
                    <a:pt x="1344" y="356"/>
                  </a:lnTo>
                  <a:lnTo>
                    <a:pt x="1381" y="310"/>
                  </a:lnTo>
                  <a:lnTo>
                    <a:pt x="1403" y="249"/>
                  </a:lnTo>
                  <a:lnTo>
                    <a:pt x="1401" y="185"/>
                  </a:lnTo>
                  <a:lnTo>
                    <a:pt x="1386" y="136"/>
                  </a:lnTo>
                  <a:lnTo>
                    <a:pt x="1370" y="90"/>
                  </a:lnTo>
                  <a:lnTo>
                    <a:pt x="1335" y="55"/>
                  </a:lnTo>
                  <a:lnTo>
                    <a:pt x="1280" y="18"/>
                  </a:lnTo>
                  <a:lnTo>
                    <a:pt x="1214" y="0"/>
                  </a:lnTo>
                  <a:lnTo>
                    <a:pt x="1172" y="4"/>
                  </a:lnTo>
                  <a:lnTo>
                    <a:pt x="1111" y="7"/>
                  </a:lnTo>
                  <a:lnTo>
                    <a:pt x="1053" y="20"/>
                  </a:lnTo>
                  <a:lnTo>
                    <a:pt x="989" y="46"/>
                  </a:lnTo>
                  <a:lnTo>
                    <a:pt x="939" y="79"/>
                  </a:lnTo>
                  <a:lnTo>
                    <a:pt x="899" y="106"/>
                  </a:lnTo>
                  <a:lnTo>
                    <a:pt x="878" y="149"/>
                  </a:lnTo>
                  <a:lnTo>
                    <a:pt x="897" y="187"/>
                  </a:lnTo>
                  <a:lnTo>
                    <a:pt x="939" y="183"/>
                  </a:lnTo>
                  <a:lnTo>
                    <a:pt x="987" y="171"/>
                  </a:lnTo>
                  <a:lnTo>
                    <a:pt x="1033" y="158"/>
                  </a:lnTo>
                  <a:lnTo>
                    <a:pt x="1069" y="150"/>
                  </a:lnTo>
                  <a:lnTo>
                    <a:pt x="1111" y="150"/>
                  </a:lnTo>
                  <a:lnTo>
                    <a:pt x="1154" y="163"/>
                  </a:lnTo>
                  <a:lnTo>
                    <a:pt x="1183" y="204"/>
                  </a:lnTo>
                  <a:lnTo>
                    <a:pt x="1179" y="248"/>
                  </a:lnTo>
                  <a:lnTo>
                    <a:pt x="1157" y="286"/>
                  </a:lnTo>
                  <a:lnTo>
                    <a:pt x="1121" y="323"/>
                  </a:lnTo>
                  <a:lnTo>
                    <a:pt x="1047" y="361"/>
                  </a:lnTo>
                  <a:lnTo>
                    <a:pt x="908" y="415"/>
                  </a:lnTo>
                  <a:lnTo>
                    <a:pt x="194" y="675"/>
                  </a:lnTo>
                  <a:lnTo>
                    <a:pt x="123" y="715"/>
                  </a:lnTo>
                  <a:lnTo>
                    <a:pt x="68" y="763"/>
                  </a:lnTo>
                  <a:lnTo>
                    <a:pt x="29" y="809"/>
                  </a:lnTo>
                  <a:lnTo>
                    <a:pt x="6" y="858"/>
                  </a:lnTo>
                  <a:lnTo>
                    <a:pt x="0" y="912"/>
                  </a:lnTo>
                  <a:lnTo>
                    <a:pt x="8" y="952"/>
                  </a:lnTo>
                  <a:lnTo>
                    <a:pt x="22" y="992"/>
                  </a:lnTo>
                  <a:lnTo>
                    <a:pt x="59" y="1036"/>
                  </a:lnTo>
                  <a:lnTo>
                    <a:pt x="127" y="1095"/>
                  </a:lnTo>
                  <a:lnTo>
                    <a:pt x="198" y="1135"/>
                  </a:lnTo>
                  <a:lnTo>
                    <a:pt x="273" y="1152"/>
                  </a:lnTo>
                  <a:lnTo>
                    <a:pt x="466" y="108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Freeform 12"/>
            <p:cNvSpPr>
              <a:spLocks/>
            </p:cNvSpPr>
            <p:nvPr/>
          </p:nvSpPr>
          <p:spPr bwMode="auto">
            <a:xfrm>
              <a:off x="2711" y="3280"/>
              <a:ext cx="368" cy="422"/>
            </a:xfrm>
            <a:custGeom>
              <a:avLst/>
              <a:gdLst>
                <a:gd name="T0" fmla="*/ 367 w 368"/>
                <a:gd name="T1" fmla="*/ 421 h 422"/>
                <a:gd name="T2" fmla="*/ 171 w 368"/>
                <a:gd name="T3" fmla="*/ 340 h 422"/>
                <a:gd name="T4" fmla="*/ 117 w 368"/>
                <a:gd name="T5" fmla="*/ 304 h 422"/>
                <a:gd name="T6" fmla="*/ 73 w 368"/>
                <a:gd name="T7" fmla="*/ 265 h 422"/>
                <a:gd name="T8" fmla="*/ 31 w 368"/>
                <a:gd name="T9" fmla="*/ 219 h 422"/>
                <a:gd name="T10" fmla="*/ 9 w 368"/>
                <a:gd name="T11" fmla="*/ 179 h 422"/>
                <a:gd name="T12" fmla="*/ 0 w 368"/>
                <a:gd name="T13" fmla="*/ 137 h 422"/>
                <a:gd name="T14" fmla="*/ 2 w 368"/>
                <a:gd name="T15" fmla="*/ 95 h 422"/>
                <a:gd name="T16" fmla="*/ 19 w 368"/>
                <a:gd name="T17" fmla="*/ 51 h 422"/>
                <a:gd name="T18" fmla="*/ 44 w 368"/>
                <a:gd name="T19" fmla="*/ 0 h 422"/>
                <a:gd name="T20" fmla="*/ 120 w 368"/>
                <a:gd name="T21" fmla="*/ 52 h 422"/>
                <a:gd name="T22" fmla="*/ 95 w 368"/>
                <a:gd name="T23" fmla="*/ 98 h 422"/>
                <a:gd name="T24" fmla="*/ 95 w 368"/>
                <a:gd name="T25" fmla="*/ 143 h 422"/>
                <a:gd name="T26" fmla="*/ 122 w 368"/>
                <a:gd name="T27" fmla="*/ 191 h 422"/>
                <a:gd name="T28" fmla="*/ 162 w 368"/>
                <a:gd name="T29" fmla="*/ 235 h 422"/>
                <a:gd name="T30" fmla="*/ 223 w 368"/>
                <a:gd name="T31" fmla="*/ 284 h 422"/>
                <a:gd name="T32" fmla="*/ 290 w 368"/>
                <a:gd name="T33" fmla="*/ 317 h 422"/>
                <a:gd name="T34" fmla="*/ 332 w 368"/>
                <a:gd name="T35" fmla="*/ 351 h 422"/>
                <a:gd name="T36" fmla="*/ 351 w 368"/>
                <a:gd name="T37" fmla="*/ 378 h 422"/>
                <a:gd name="T38" fmla="*/ 367 w 368"/>
                <a:gd name="T39"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8" h="422">
                  <a:moveTo>
                    <a:pt x="367" y="421"/>
                  </a:moveTo>
                  <a:lnTo>
                    <a:pt x="171" y="340"/>
                  </a:lnTo>
                  <a:lnTo>
                    <a:pt x="117" y="304"/>
                  </a:lnTo>
                  <a:lnTo>
                    <a:pt x="73" y="265"/>
                  </a:lnTo>
                  <a:lnTo>
                    <a:pt x="31" y="219"/>
                  </a:lnTo>
                  <a:lnTo>
                    <a:pt x="9" y="179"/>
                  </a:lnTo>
                  <a:lnTo>
                    <a:pt x="0" y="137"/>
                  </a:lnTo>
                  <a:lnTo>
                    <a:pt x="2" y="95"/>
                  </a:lnTo>
                  <a:lnTo>
                    <a:pt x="19" y="51"/>
                  </a:lnTo>
                  <a:lnTo>
                    <a:pt x="44" y="0"/>
                  </a:lnTo>
                  <a:lnTo>
                    <a:pt x="120" y="52"/>
                  </a:lnTo>
                  <a:lnTo>
                    <a:pt x="95" y="98"/>
                  </a:lnTo>
                  <a:lnTo>
                    <a:pt x="95" y="143"/>
                  </a:lnTo>
                  <a:lnTo>
                    <a:pt x="122" y="191"/>
                  </a:lnTo>
                  <a:lnTo>
                    <a:pt x="162" y="235"/>
                  </a:lnTo>
                  <a:lnTo>
                    <a:pt x="223" y="284"/>
                  </a:lnTo>
                  <a:lnTo>
                    <a:pt x="290" y="317"/>
                  </a:lnTo>
                  <a:lnTo>
                    <a:pt x="332" y="351"/>
                  </a:lnTo>
                  <a:lnTo>
                    <a:pt x="351" y="378"/>
                  </a:lnTo>
                  <a:lnTo>
                    <a:pt x="367"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Freeform 13"/>
            <p:cNvSpPr>
              <a:spLocks/>
            </p:cNvSpPr>
            <p:nvPr/>
          </p:nvSpPr>
          <p:spPr bwMode="auto">
            <a:xfrm>
              <a:off x="2432" y="1792"/>
              <a:ext cx="989" cy="1439"/>
            </a:xfrm>
            <a:custGeom>
              <a:avLst/>
              <a:gdLst>
                <a:gd name="T0" fmla="*/ 525 w 989"/>
                <a:gd name="T1" fmla="*/ 1438 h 1439"/>
                <a:gd name="T2" fmla="*/ 582 w 989"/>
                <a:gd name="T3" fmla="*/ 1409 h 1439"/>
                <a:gd name="T4" fmla="*/ 647 w 989"/>
                <a:gd name="T5" fmla="*/ 1355 h 1439"/>
                <a:gd name="T6" fmla="*/ 670 w 989"/>
                <a:gd name="T7" fmla="*/ 1304 h 1439"/>
                <a:gd name="T8" fmla="*/ 686 w 989"/>
                <a:gd name="T9" fmla="*/ 1255 h 1439"/>
                <a:gd name="T10" fmla="*/ 677 w 989"/>
                <a:gd name="T11" fmla="*/ 1198 h 1439"/>
                <a:gd name="T12" fmla="*/ 637 w 989"/>
                <a:gd name="T13" fmla="*/ 1125 h 1439"/>
                <a:gd name="T14" fmla="*/ 609 w 989"/>
                <a:gd name="T15" fmla="*/ 1092 h 1439"/>
                <a:gd name="T16" fmla="*/ 569 w 989"/>
                <a:gd name="T17" fmla="*/ 1063 h 1439"/>
                <a:gd name="T18" fmla="*/ 259 w 989"/>
                <a:gd name="T19" fmla="*/ 905 h 1439"/>
                <a:gd name="T20" fmla="*/ 201 w 989"/>
                <a:gd name="T21" fmla="*/ 863 h 1439"/>
                <a:gd name="T22" fmla="*/ 177 w 989"/>
                <a:gd name="T23" fmla="*/ 843 h 1439"/>
                <a:gd name="T24" fmla="*/ 160 w 989"/>
                <a:gd name="T25" fmla="*/ 800 h 1439"/>
                <a:gd name="T26" fmla="*/ 171 w 989"/>
                <a:gd name="T27" fmla="*/ 766 h 1439"/>
                <a:gd name="T28" fmla="*/ 215 w 989"/>
                <a:gd name="T29" fmla="*/ 738 h 1439"/>
                <a:gd name="T30" fmla="*/ 294 w 989"/>
                <a:gd name="T31" fmla="*/ 709 h 1439"/>
                <a:gd name="T32" fmla="*/ 780 w 989"/>
                <a:gd name="T33" fmla="*/ 521 h 1439"/>
                <a:gd name="T34" fmla="*/ 856 w 989"/>
                <a:gd name="T35" fmla="*/ 471 h 1439"/>
                <a:gd name="T36" fmla="*/ 918 w 989"/>
                <a:gd name="T37" fmla="*/ 417 h 1439"/>
                <a:gd name="T38" fmla="*/ 953 w 989"/>
                <a:gd name="T39" fmla="*/ 379 h 1439"/>
                <a:gd name="T40" fmla="*/ 984 w 989"/>
                <a:gd name="T41" fmla="*/ 334 h 1439"/>
                <a:gd name="T42" fmla="*/ 988 w 989"/>
                <a:gd name="T43" fmla="*/ 274 h 1439"/>
                <a:gd name="T44" fmla="*/ 972 w 989"/>
                <a:gd name="T45" fmla="*/ 214 h 1439"/>
                <a:gd name="T46" fmla="*/ 953 w 989"/>
                <a:gd name="T47" fmla="*/ 167 h 1439"/>
                <a:gd name="T48" fmla="*/ 920 w 989"/>
                <a:gd name="T49" fmla="*/ 126 h 1439"/>
                <a:gd name="T50" fmla="*/ 875 w 989"/>
                <a:gd name="T51" fmla="*/ 85 h 1439"/>
                <a:gd name="T52" fmla="*/ 828 w 989"/>
                <a:gd name="T53" fmla="*/ 50 h 1439"/>
                <a:gd name="T54" fmla="*/ 803 w 989"/>
                <a:gd name="T55" fmla="*/ 29 h 1439"/>
                <a:gd name="T56" fmla="*/ 756 w 989"/>
                <a:gd name="T57" fmla="*/ 0 h 1439"/>
                <a:gd name="T58" fmla="*/ 588 w 989"/>
                <a:gd name="T59" fmla="*/ 61 h 1439"/>
                <a:gd name="T60" fmla="*/ 649 w 989"/>
                <a:gd name="T61" fmla="*/ 104 h 1439"/>
                <a:gd name="T62" fmla="*/ 694 w 989"/>
                <a:gd name="T63" fmla="*/ 145 h 1439"/>
                <a:gd name="T64" fmla="*/ 739 w 989"/>
                <a:gd name="T65" fmla="*/ 182 h 1439"/>
                <a:gd name="T66" fmla="*/ 780 w 989"/>
                <a:gd name="T67" fmla="*/ 223 h 1439"/>
                <a:gd name="T68" fmla="*/ 803 w 989"/>
                <a:gd name="T69" fmla="*/ 272 h 1439"/>
                <a:gd name="T70" fmla="*/ 787 w 989"/>
                <a:gd name="T71" fmla="*/ 323 h 1439"/>
                <a:gd name="T72" fmla="*/ 729 w 989"/>
                <a:gd name="T73" fmla="*/ 369 h 1439"/>
                <a:gd name="T74" fmla="*/ 639 w 989"/>
                <a:gd name="T75" fmla="*/ 413 h 1439"/>
                <a:gd name="T76" fmla="*/ 212 w 989"/>
                <a:gd name="T77" fmla="*/ 589 h 1439"/>
                <a:gd name="T78" fmla="*/ 160 w 989"/>
                <a:gd name="T79" fmla="*/ 608 h 1439"/>
                <a:gd name="T80" fmla="*/ 88 w 989"/>
                <a:gd name="T81" fmla="*/ 653 h 1439"/>
                <a:gd name="T82" fmla="*/ 43 w 989"/>
                <a:gd name="T83" fmla="*/ 698 h 1439"/>
                <a:gd name="T84" fmla="*/ 9 w 989"/>
                <a:gd name="T85" fmla="*/ 755 h 1439"/>
                <a:gd name="T86" fmla="*/ 0 w 989"/>
                <a:gd name="T87" fmla="*/ 820 h 1439"/>
                <a:gd name="T88" fmla="*/ 10 w 989"/>
                <a:gd name="T89" fmla="*/ 872 h 1439"/>
                <a:gd name="T90" fmla="*/ 40 w 989"/>
                <a:gd name="T91" fmla="*/ 914 h 1439"/>
                <a:gd name="T92" fmla="*/ 84 w 989"/>
                <a:gd name="T93" fmla="*/ 949 h 1439"/>
                <a:gd name="T94" fmla="*/ 159 w 989"/>
                <a:gd name="T95" fmla="*/ 999 h 1439"/>
                <a:gd name="T96" fmla="*/ 487 w 989"/>
                <a:gd name="T97" fmla="*/ 1164 h 1439"/>
                <a:gd name="T98" fmla="*/ 530 w 989"/>
                <a:gd name="T99" fmla="*/ 1197 h 1439"/>
                <a:gd name="T100" fmla="*/ 569 w 989"/>
                <a:gd name="T101" fmla="*/ 1236 h 1439"/>
                <a:gd name="T102" fmla="*/ 557 w 989"/>
                <a:gd name="T103" fmla="*/ 1292 h 1439"/>
                <a:gd name="T104" fmla="*/ 502 w 989"/>
                <a:gd name="T105" fmla="*/ 1354 h 1439"/>
                <a:gd name="T106" fmla="*/ 434 w 989"/>
                <a:gd name="T107" fmla="*/ 1394 h 1439"/>
                <a:gd name="T108" fmla="*/ 525 w 989"/>
                <a:gd name="T109" fmla="*/ 1438 h 1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89" h="1439">
                  <a:moveTo>
                    <a:pt x="525" y="1438"/>
                  </a:moveTo>
                  <a:lnTo>
                    <a:pt x="582" y="1409"/>
                  </a:lnTo>
                  <a:lnTo>
                    <a:pt x="647" y="1355"/>
                  </a:lnTo>
                  <a:lnTo>
                    <a:pt x="670" y="1304"/>
                  </a:lnTo>
                  <a:lnTo>
                    <a:pt x="686" y="1255"/>
                  </a:lnTo>
                  <a:lnTo>
                    <a:pt x="677" y="1198"/>
                  </a:lnTo>
                  <a:lnTo>
                    <a:pt x="637" y="1125"/>
                  </a:lnTo>
                  <a:lnTo>
                    <a:pt x="609" y="1092"/>
                  </a:lnTo>
                  <a:lnTo>
                    <a:pt x="569" y="1063"/>
                  </a:lnTo>
                  <a:lnTo>
                    <a:pt x="259" y="905"/>
                  </a:lnTo>
                  <a:lnTo>
                    <a:pt x="201" y="863"/>
                  </a:lnTo>
                  <a:lnTo>
                    <a:pt x="177" y="843"/>
                  </a:lnTo>
                  <a:lnTo>
                    <a:pt x="160" y="800"/>
                  </a:lnTo>
                  <a:lnTo>
                    <a:pt x="171" y="766"/>
                  </a:lnTo>
                  <a:lnTo>
                    <a:pt x="215" y="738"/>
                  </a:lnTo>
                  <a:lnTo>
                    <a:pt x="294" y="709"/>
                  </a:lnTo>
                  <a:lnTo>
                    <a:pt x="780" y="521"/>
                  </a:lnTo>
                  <a:lnTo>
                    <a:pt x="856" y="471"/>
                  </a:lnTo>
                  <a:lnTo>
                    <a:pt x="918" y="417"/>
                  </a:lnTo>
                  <a:lnTo>
                    <a:pt x="953" y="379"/>
                  </a:lnTo>
                  <a:lnTo>
                    <a:pt x="984" y="334"/>
                  </a:lnTo>
                  <a:lnTo>
                    <a:pt x="988" y="274"/>
                  </a:lnTo>
                  <a:lnTo>
                    <a:pt x="972" y="214"/>
                  </a:lnTo>
                  <a:lnTo>
                    <a:pt x="953" y="167"/>
                  </a:lnTo>
                  <a:lnTo>
                    <a:pt x="920" y="126"/>
                  </a:lnTo>
                  <a:lnTo>
                    <a:pt x="875" y="85"/>
                  </a:lnTo>
                  <a:lnTo>
                    <a:pt x="828" y="50"/>
                  </a:lnTo>
                  <a:lnTo>
                    <a:pt x="803" y="29"/>
                  </a:lnTo>
                  <a:lnTo>
                    <a:pt x="756" y="0"/>
                  </a:lnTo>
                  <a:lnTo>
                    <a:pt x="588" y="61"/>
                  </a:lnTo>
                  <a:lnTo>
                    <a:pt x="649" y="104"/>
                  </a:lnTo>
                  <a:lnTo>
                    <a:pt x="694" y="145"/>
                  </a:lnTo>
                  <a:lnTo>
                    <a:pt x="739" y="182"/>
                  </a:lnTo>
                  <a:lnTo>
                    <a:pt x="780" y="223"/>
                  </a:lnTo>
                  <a:lnTo>
                    <a:pt x="803" y="272"/>
                  </a:lnTo>
                  <a:lnTo>
                    <a:pt x="787" y="323"/>
                  </a:lnTo>
                  <a:lnTo>
                    <a:pt x="729" y="369"/>
                  </a:lnTo>
                  <a:lnTo>
                    <a:pt x="639" y="413"/>
                  </a:lnTo>
                  <a:lnTo>
                    <a:pt x="212" y="589"/>
                  </a:lnTo>
                  <a:lnTo>
                    <a:pt x="160" y="608"/>
                  </a:lnTo>
                  <a:lnTo>
                    <a:pt x="88" y="653"/>
                  </a:lnTo>
                  <a:lnTo>
                    <a:pt x="43" y="698"/>
                  </a:lnTo>
                  <a:lnTo>
                    <a:pt x="9" y="755"/>
                  </a:lnTo>
                  <a:lnTo>
                    <a:pt x="0" y="820"/>
                  </a:lnTo>
                  <a:lnTo>
                    <a:pt x="10" y="872"/>
                  </a:lnTo>
                  <a:lnTo>
                    <a:pt x="40" y="914"/>
                  </a:lnTo>
                  <a:lnTo>
                    <a:pt x="84" y="949"/>
                  </a:lnTo>
                  <a:lnTo>
                    <a:pt x="159" y="999"/>
                  </a:lnTo>
                  <a:lnTo>
                    <a:pt x="487" y="1164"/>
                  </a:lnTo>
                  <a:lnTo>
                    <a:pt x="530" y="1197"/>
                  </a:lnTo>
                  <a:lnTo>
                    <a:pt x="569" y="1236"/>
                  </a:lnTo>
                  <a:lnTo>
                    <a:pt x="557" y="1292"/>
                  </a:lnTo>
                  <a:lnTo>
                    <a:pt x="502" y="1354"/>
                  </a:lnTo>
                  <a:lnTo>
                    <a:pt x="434" y="1394"/>
                  </a:lnTo>
                  <a:lnTo>
                    <a:pt x="525" y="143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Freeform 14"/>
            <p:cNvSpPr>
              <a:spLocks/>
            </p:cNvSpPr>
            <p:nvPr/>
          </p:nvSpPr>
          <p:spPr bwMode="auto">
            <a:xfrm>
              <a:off x="2100" y="1162"/>
              <a:ext cx="669" cy="582"/>
            </a:xfrm>
            <a:custGeom>
              <a:avLst/>
              <a:gdLst>
                <a:gd name="T0" fmla="*/ 668 w 669"/>
                <a:gd name="T1" fmla="*/ 553 h 582"/>
                <a:gd name="T2" fmla="*/ 668 w 669"/>
                <a:gd name="T3" fmla="*/ 450 h 582"/>
                <a:gd name="T4" fmla="*/ 562 w 669"/>
                <a:gd name="T5" fmla="*/ 435 h 582"/>
                <a:gd name="T6" fmla="*/ 448 w 669"/>
                <a:gd name="T7" fmla="*/ 420 h 582"/>
                <a:gd name="T8" fmla="*/ 367 w 669"/>
                <a:gd name="T9" fmla="*/ 400 h 582"/>
                <a:gd name="T10" fmla="*/ 314 w 669"/>
                <a:gd name="T11" fmla="*/ 378 h 582"/>
                <a:gd name="T12" fmla="*/ 257 w 669"/>
                <a:gd name="T13" fmla="*/ 349 h 582"/>
                <a:gd name="T14" fmla="*/ 220 w 669"/>
                <a:gd name="T15" fmla="*/ 314 h 582"/>
                <a:gd name="T16" fmla="*/ 193 w 669"/>
                <a:gd name="T17" fmla="*/ 274 h 582"/>
                <a:gd name="T18" fmla="*/ 180 w 669"/>
                <a:gd name="T19" fmla="*/ 231 h 582"/>
                <a:gd name="T20" fmla="*/ 180 w 669"/>
                <a:gd name="T21" fmla="*/ 189 h 582"/>
                <a:gd name="T22" fmla="*/ 193 w 669"/>
                <a:gd name="T23" fmla="*/ 165 h 582"/>
                <a:gd name="T24" fmla="*/ 209 w 669"/>
                <a:gd name="T25" fmla="*/ 143 h 582"/>
                <a:gd name="T26" fmla="*/ 255 w 669"/>
                <a:gd name="T27" fmla="*/ 127 h 582"/>
                <a:gd name="T28" fmla="*/ 297 w 669"/>
                <a:gd name="T29" fmla="*/ 127 h 582"/>
                <a:gd name="T30" fmla="*/ 345 w 669"/>
                <a:gd name="T31" fmla="*/ 141 h 582"/>
                <a:gd name="T32" fmla="*/ 396 w 669"/>
                <a:gd name="T33" fmla="*/ 156 h 582"/>
                <a:gd name="T34" fmla="*/ 448 w 669"/>
                <a:gd name="T35" fmla="*/ 163 h 582"/>
                <a:gd name="T36" fmla="*/ 477 w 669"/>
                <a:gd name="T37" fmla="*/ 125 h 582"/>
                <a:gd name="T38" fmla="*/ 464 w 669"/>
                <a:gd name="T39" fmla="*/ 86 h 582"/>
                <a:gd name="T40" fmla="*/ 415 w 669"/>
                <a:gd name="T41" fmla="*/ 42 h 582"/>
                <a:gd name="T42" fmla="*/ 363 w 669"/>
                <a:gd name="T43" fmla="*/ 18 h 582"/>
                <a:gd name="T44" fmla="*/ 319 w 669"/>
                <a:gd name="T45" fmla="*/ 7 h 582"/>
                <a:gd name="T46" fmla="*/ 273 w 669"/>
                <a:gd name="T47" fmla="*/ 2 h 582"/>
                <a:gd name="T48" fmla="*/ 222 w 669"/>
                <a:gd name="T49" fmla="*/ 0 h 582"/>
                <a:gd name="T50" fmla="*/ 176 w 669"/>
                <a:gd name="T51" fmla="*/ 4 h 582"/>
                <a:gd name="T52" fmla="*/ 136 w 669"/>
                <a:gd name="T53" fmla="*/ 15 h 582"/>
                <a:gd name="T54" fmla="*/ 86 w 669"/>
                <a:gd name="T55" fmla="*/ 33 h 582"/>
                <a:gd name="T56" fmla="*/ 50 w 669"/>
                <a:gd name="T57" fmla="*/ 66 h 582"/>
                <a:gd name="T58" fmla="*/ 22 w 669"/>
                <a:gd name="T59" fmla="*/ 99 h 582"/>
                <a:gd name="T60" fmla="*/ 6 w 669"/>
                <a:gd name="T61" fmla="*/ 145 h 582"/>
                <a:gd name="T62" fmla="*/ 0 w 669"/>
                <a:gd name="T63" fmla="*/ 189 h 582"/>
                <a:gd name="T64" fmla="*/ 9 w 669"/>
                <a:gd name="T65" fmla="*/ 237 h 582"/>
                <a:gd name="T66" fmla="*/ 22 w 669"/>
                <a:gd name="T67" fmla="*/ 285 h 582"/>
                <a:gd name="T68" fmla="*/ 50 w 669"/>
                <a:gd name="T69" fmla="*/ 330 h 582"/>
                <a:gd name="T70" fmla="*/ 81 w 669"/>
                <a:gd name="T71" fmla="*/ 375 h 582"/>
                <a:gd name="T72" fmla="*/ 125 w 669"/>
                <a:gd name="T73" fmla="*/ 419 h 582"/>
                <a:gd name="T74" fmla="*/ 169 w 669"/>
                <a:gd name="T75" fmla="*/ 457 h 582"/>
                <a:gd name="T76" fmla="*/ 217 w 669"/>
                <a:gd name="T77" fmla="*/ 488 h 582"/>
                <a:gd name="T78" fmla="*/ 266 w 669"/>
                <a:gd name="T79" fmla="*/ 514 h 582"/>
                <a:gd name="T80" fmla="*/ 310 w 669"/>
                <a:gd name="T81" fmla="*/ 534 h 582"/>
                <a:gd name="T82" fmla="*/ 369 w 669"/>
                <a:gd name="T83" fmla="*/ 549 h 582"/>
                <a:gd name="T84" fmla="*/ 437 w 669"/>
                <a:gd name="T85" fmla="*/ 568 h 582"/>
                <a:gd name="T86" fmla="*/ 516 w 669"/>
                <a:gd name="T87" fmla="*/ 581 h 582"/>
                <a:gd name="T88" fmla="*/ 595 w 669"/>
                <a:gd name="T89" fmla="*/ 577 h 582"/>
                <a:gd name="T90" fmla="*/ 668 w 669"/>
                <a:gd name="T91" fmla="*/ 55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9" h="582">
                  <a:moveTo>
                    <a:pt x="668" y="553"/>
                  </a:moveTo>
                  <a:lnTo>
                    <a:pt x="668" y="450"/>
                  </a:lnTo>
                  <a:lnTo>
                    <a:pt x="562" y="435"/>
                  </a:lnTo>
                  <a:lnTo>
                    <a:pt x="448" y="420"/>
                  </a:lnTo>
                  <a:lnTo>
                    <a:pt x="367" y="400"/>
                  </a:lnTo>
                  <a:lnTo>
                    <a:pt x="314" y="378"/>
                  </a:lnTo>
                  <a:lnTo>
                    <a:pt x="257" y="349"/>
                  </a:lnTo>
                  <a:lnTo>
                    <a:pt x="220" y="314"/>
                  </a:lnTo>
                  <a:lnTo>
                    <a:pt x="193" y="274"/>
                  </a:lnTo>
                  <a:lnTo>
                    <a:pt x="180" y="231"/>
                  </a:lnTo>
                  <a:lnTo>
                    <a:pt x="180" y="189"/>
                  </a:lnTo>
                  <a:lnTo>
                    <a:pt x="193" y="165"/>
                  </a:lnTo>
                  <a:lnTo>
                    <a:pt x="209" y="143"/>
                  </a:lnTo>
                  <a:lnTo>
                    <a:pt x="255" y="127"/>
                  </a:lnTo>
                  <a:lnTo>
                    <a:pt x="297" y="127"/>
                  </a:lnTo>
                  <a:lnTo>
                    <a:pt x="345" y="141"/>
                  </a:lnTo>
                  <a:lnTo>
                    <a:pt x="396" y="156"/>
                  </a:lnTo>
                  <a:lnTo>
                    <a:pt x="448" y="163"/>
                  </a:lnTo>
                  <a:lnTo>
                    <a:pt x="477" y="125"/>
                  </a:lnTo>
                  <a:lnTo>
                    <a:pt x="464" y="86"/>
                  </a:lnTo>
                  <a:lnTo>
                    <a:pt x="415" y="42"/>
                  </a:lnTo>
                  <a:lnTo>
                    <a:pt x="363" y="18"/>
                  </a:lnTo>
                  <a:lnTo>
                    <a:pt x="319" y="7"/>
                  </a:lnTo>
                  <a:lnTo>
                    <a:pt x="273" y="2"/>
                  </a:lnTo>
                  <a:lnTo>
                    <a:pt x="222" y="0"/>
                  </a:lnTo>
                  <a:lnTo>
                    <a:pt x="176" y="4"/>
                  </a:lnTo>
                  <a:lnTo>
                    <a:pt x="136" y="15"/>
                  </a:lnTo>
                  <a:lnTo>
                    <a:pt x="86" y="33"/>
                  </a:lnTo>
                  <a:lnTo>
                    <a:pt x="50" y="66"/>
                  </a:lnTo>
                  <a:lnTo>
                    <a:pt x="22" y="99"/>
                  </a:lnTo>
                  <a:lnTo>
                    <a:pt x="6" y="145"/>
                  </a:lnTo>
                  <a:lnTo>
                    <a:pt x="0" y="189"/>
                  </a:lnTo>
                  <a:lnTo>
                    <a:pt x="9" y="237"/>
                  </a:lnTo>
                  <a:lnTo>
                    <a:pt x="22" y="285"/>
                  </a:lnTo>
                  <a:lnTo>
                    <a:pt x="50" y="330"/>
                  </a:lnTo>
                  <a:lnTo>
                    <a:pt x="81" y="375"/>
                  </a:lnTo>
                  <a:lnTo>
                    <a:pt x="125" y="419"/>
                  </a:lnTo>
                  <a:lnTo>
                    <a:pt x="169" y="457"/>
                  </a:lnTo>
                  <a:lnTo>
                    <a:pt x="217" y="488"/>
                  </a:lnTo>
                  <a:lnTo>
                    <a:pt x="266" y="514"/>
                  </a:lnTo>
                  <a:lnTo>
                    <a:pt x="310" y="534"/>
                  </a:lnTo>
                  <a:lnTo>
                    <a:pt x="369" y="549"/>
                  </a:lnTo>
                  <a:lnTo>
                    <a:pt x="437" y="568"/>
                  </a:lnTo>
                  <a:lnTo>
                    <a:pt x="516" y="581"/>
                  </a:lnTo>
                  <a:lnTo>
                    <a:pt x="595" y="577"/>
                  </a:lnTo>
                  <a:lnTo>
                    <a:pt x="668" y="55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Freeform 15"/>
            <p:cNvSpPr>
              <a:spLocks/>
            </p:cNvSpPr>
            <p:nvPr/>
          </p:nvSpPr>
          <p:spPr bwMode="auto">
            <a:xfrm>
              <a:off x="1365" y="583"/>
              <a:ext cx="1413" cy="549"/>
            </a:xfrm>
            <a:custGeom>
              <a:avLst/>
              <a:gdLst>
                <a:gd name="T0" fmla="*/ 1412 w 1413"/>
                <a:gd name="T1" fmla="*/ 548 h 549"/>
                <a:gd name="T2" fmla="*/ 1316 w 1413"/>
                <a:gd name="T3" fmla="*/ 537 h 549"/>
                <a:gd name="T4" fmla="*/ 1237 w 1413"/>
                <a:gd name="T5" fmla="*/ 524 h 549"/>
                <a:gd name="T6" fmla="*/ 1179 w 1413"/>
                <a:gd name="T7" fmla="*/ 511 h 549"/>
                <a:gd name="T8" fmla="*/ 1118 w 1413"/>
                <a:gd name="T9" fmla="*/ 499 h 549"/>
                <a:gd name="T10" fmla="*/ 1060 w 1413"/>
                <a:gd name="T11" fmla="*/ 493 h 549"/>
                <a:gd name="T12" fmla="*/ 1000 w 1413"/>
                <a:gd name="T13" fmla="*/ 495 h 549"/>
                <a:gd name="T14" fmla="*/ 939 w 1413"/>
                <a:gd name="T15" fmla="*/ 499 h 549"/>
                <a:gd name="T16" fmla="*/ 894 w 1413"/>
                <a:gd name="T17" fmla="*/ 482 h 549"/>
                <a:gd name="T18" fmla="*/ 962 w 1413"/>
                <a:gd name="T19" fmla="*/ 440 h 549"/>
                <a:gd name="T20" fmla="*/ 1005 w 1413"/>
                <a:gd name="T21" fmla="*/ 411 h 549"/>
                <a:gd name="T22" fmla="*/ 1043 w 1413"/>
                <a:gd name="T23" fmla="*/ 381 h 549"/>
                <a:gd name="T24" fmla="*/ 1069 w 1413"/>
                <a:gd name="T25" fmla="*/ 348 h 549"/>
                <a:gd name="T26" fmla="*/ 962 w 1413"/>
                <a:gd name="T27" fmla="*/ 383 h 549"/>
                <a:gd name="T28" fmla="*/ 855 w 1413"/>
                <a:gd name="T29" fmla="*/ 418 h 549"/>
                <a:gd name="T30" fmla="*/ 783 w 1413"/>
                <a:gd name="T31" fmla="*/ 436 h 549"/>
                <a:gd name="T32" fmla="*/ 670 w 1413"/>
                <a:gd name="T33" fmla="*/ 449 h 549"/>
                <a:gd name="T34" fmla="*/ 597 w 1413"/>
                <a:gd name="T35" fmla="*/ 449 h 549"/>
                <a:gd name="T36" fmla="*/ 531 w 1413"/>
                <a:gd name="T37" fmla="*/ 444 h 549"/>
                <a:gd name="T38" fmla="*/ 486 w 1413"/>
                <a:gd name="T39" fmla="*/ 427 h 549"/>
                <a:gd name="T40" fmla="*/ 459 w 1413"/>
                <a:gd name="T41" fmla="*/ 407 h 549"/>
                <a:gd name="T42" fmla="*/ 527 w 1413"/>
                <a:gd name="T43" fmla="*/ 389 h 549"/>
                <a:gd name="T44" fmla="*/ 572 w 1413"/>
                <a:gd name="T45" fmla="*/ 365 h 549"/>
                <a:gd name="T46" fmla="*/ 599 w 1413"/>
                <a:gd name="T47" fmla="*/ 339 h 549"/>
                <a:gd name="T48" fmla="*/ 634 w 1413"/>
                <a:gd name="T49" fmla="*/ 308 h 549"/>
                <a:gd name="T50" fmla="*/ 544 w 1413"/>
                <a:gd name="T51" fmla="*/ 334 h 549"/>
                <a:gd name="T52" fmla="*/ 463 w 1413"/>
                <a:gd name="T53" fmla="*/ 348 h 549"/>
                <a:gd name="T54" fmla="*/ 378 w 1413"/>
                <a:gd name="T55" fmla="*/ 356 h 549"/>
                <a:gd name="T56" fmla="*/ 303 w 1413"/>
                <a:gd name="T57" fmla="*/ 352 h 549"/>
                <a:gd name="T58" fmla="*/ 254 w 1413"/>
                <a:gd name="T59" fmla="*/ 334 h 549"/>
                <a:gd name="T60" fmla="*/ 233 w 1413"/>
                <a:gd name="T61" fmla="*/ 312 h 549"/>
                <a:gd name="T62" fmla="*/ 281 w 1413"/>
                <a:gd name="T63" fmla="*/ 291 h 549"/>
                <a:gd name="T64" fmla="*/ 313 w 1413"/>
                <a:gd name="T65" fmla="*/ 269 h 549"/>
                <a:gd name="T66" fmla="*/ 341 w 1413"/>
                <a:gd name="T67" fmla="*/ 244 h 549"/>
                <a:gd name="T68" fmla="*/ 339 w 1413"/>
                <a:gd name="T69" fmla="*/ 229 h 549"/>
                <a:gd name="T70" fmla="*/ 262 w 1413"/>
                <a:gd name="T71" fmla="*/ 246 h 549"/>
                <a:gd name="T72" fmla="*/ 179 w 1413"/>
                <a:gd name="T73" fmla="*/ 255 h 549"/>
                <a:gd name="T74" fmla="*/ 109 w 1413"/>
                <a:gd name="T75" fmla="*/ 254 h 549"/>
                <a:gd name="T76" fmla="*/ 51 w 1413"/>
                <a:gd name="T77" fmla="*/ 244 h 549"/>
                <a:gd name="T78" fmla="*/ 19 w 1413"/>
                <a:gd name="T79" fmla="*/ 229 h 549"/>
                <a:gd name="T80" fmla="*/ 0 w 1413"/>
                <a:gd name="T81" fmla="*/ 205 h 549"/>
                <a:gd name="T82" fmla="*/ 120 w 1413"/>
                <a:gd name="T83" fmla="*/ 187 h 549"/>
                <a:gd name="T84" fmla="*/ 309 w 1413"/>
                <a:gd name="T85" fmla="*/ 156 h 549"/>
                <a:gd name="T86" fmla="*/ 544 w 1413"/>
                <a:gd name="T87" fmla="*/ 119 h 549"/>
                <a:gd name="T88" fmla="*/ 742 w 1413"/>
                <a:gd name="T89" fmla="*/ 71 h 549"/>
                <a:gd name="T90" fmla="*/ 926 w 1413"/>
                <a:gd name="T91" fmla="*/ 26 h 549"/>
                <a:gd name="T92" fmla="*/ 1020 w 1413"/>
                <a:gd name="T93" fmla="*/ 9 h 549"/>
                <a:gd name="T94" fmla="*/ 1098 w 1413"/>
                <a:gd name="T95" fmla="*/ 0 h 549"/>
                <a:gd name="T96" fmla="*/ 1165 w 1413"/>
                <a:gd name="T97" fmla="*/ 2 h 549"/>
                <a:gd name="T98" fmla="*/ 1211 w 1413"/>
                <a:gd name="T99" fmla="*/ 7 h 549"/>
                <a:gd name="T100" fmla="*/ 1254 w 1413"/>
                <a:gd name="T101" fmla="*/ 27 h 549"/>
                <a:gd name="T102" fmla="*/ 1288 w 1413"/>
                <a:gd name="T103" fmla="*/ 71 h 549"/>
                <a:gd name="T104" fmla="*/ 1301 w 1413"/>
                <a:gd name="T105" fmla="*/ 117 h 549"/>
                <a:gd name="T106" fmla="*/ 1316 w 1413"/>
                <a:gd name="T107" fmla="*/ 148 h 549"/>
                <a:gd name="T108" fmla="*/ 1344 w 1413"/>
                <a:gd name="T109" fmla="*/ 159 h 549"/>
                <a:gd name="T110" fmla="*/ 1384 w 1413"/>
                <a:gd name="T111" fmla="*/ 156 h 549"/>
                <a:gd name="T112" fmla="*/ 1412 w 1413"/>
                <a:gd name="T113" fmla="*/ 145 h 549"/>
                <a:gd name="T114" fmla="*/ 1412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1412" y="548"/>
                  </a:moveTo>
                  <a:lnTo>
                    <a:pt x="1316" y="537"/>
                  </a:lnTo>
                  <a:lnTo>
                    <a:pt x="1237" y="524"/>
                  </a:lnTo>
                  <a:lnTo>
                    <a:pt x="1179" y="511"/>
                  </a:lnTo>
                  <a:lnTo>
                    <a:pt x="1118" y="499"/>
                  </a:lnTo>
                  <a:lnTo>
                    <a:pt x="1060" y="493"/>
                  </a:lnTo>
                  <a:lnTo>
                    <a:pt x="1000" y="495"/>
                  </a:lnTo>
                  <a:lnTo>
                    <a:pt x="939" y="499"/>
                  </a:lnTo>
                  <a:lnTo>
                    <a:pt x="894" y="482"/>
                  </a:lnTo>
                  <a:lnTo>
                    <a:pt x="962" y="440"/>
                  </a:lnTo>
                  <a:lnTo>
                    <a:pt x="1005" y="411"/>
                  </a:lnTo>
                  <a:lnTo>
                    <a:pt x="1043" y="381"/>
                  </a:lnTo>
                  <a:lnTo>
                    <a:pt x="1069" y="348"/>
                  </a:lnTo>
                  <a:lnTo>
                    <a:pt x="962" y="383"/>
                  </a:lnTo>
                  <a:lnTo>
                    <a:pt x="855" y="418"/>
                  </a:lnTo>
                  <a:lnTo>
                    <a:pt x="783" y="436"/>
                  </a:lnTo>
                  <a:lnTo>
                    <a:pt x="670" y="449"/>
                  </a:lnTo>
                  <a:lnTo>
                    <a:pt x="597" y="449"/>
                  </a:lnTo>
                  <a:lnTo>
                    <a:pt x="531" y="444"/>
                  </a:lnTo>
                  <a:lnTo>
                    <a:pt x="486" y="427"/>
                  </a:lnTo>
                  <a:lnTo>
                    <a:pt x="459" y="407"/>
                  </a:lnTo>
                  <a:lnTo>
                    <a:pt x="527" y="389"/>
                  </a:lnTo>
                  <a:lnTo>
                    <a:pt x="572" y="365"/>
                  </a:lnTo>
                  <a:lnTo>
                    <a:pt x="599" y="339"/>
                  </a:lnTo>
                  <a:lnTo>
                    <a:pt x="634" y="308"/>
                  </a:lnTo>
                  <a:lnTo>
                    <a:pt x="544" y="334"/>
                  </a:lnTo>
                  <a:lnTo>
                    <a:pt x="463" y="348"/>
                  </a:lnTo>
                  <a:lnTo>
                    <a:pt x="378" y="356"/>
                  </a:lnTo>
                  <a:lnTo>
                    <a:pt x="303" y="352"/>
                  </a:lnTo>
                  <a:lnTo>
                    <a:pt x="254" y="334"/>
                  </a:lnTo>
                  <a:lnTo>
                    <a:pt x="233" y="312"/>
                  </a:lnTo>
                  <a:lnTo>
                    <a:pt x="281" y="291"/>
                  </a:lnTo>
                  <a:lnTo>
                    <a:pt x="313" y="269"/>
                  </a:lnTo>
                  <a:lnTo>
                    <a:pt x="341" y="244"/>
                  </a:lnTo>
                  <a:lnTo>
                    <a:pt x="339" y="229"/>
                  </a:lnTo>
                  <a:lnTo>
                    <a:pt x="262" y="246"/>
                  </a:lnTo>
                  <a:lnTo>
                    <a:pt x="179" y="255"/>
                  </a:lnTo>
                  <a:lnTo>
                    <a:pt x="109" y="254"/>
                  </a:lnTo>
                  <a:lnTo>
                    <a:pt x="51" y="244"/>
                  </a:lnTo>
                  <a:lnTo>
                    <a:pt x="19" y="229"/>
                  </a:lnTo>
                  <a:lnTo>
                    <a:pt x="0" y="205"/>
                  </a:lnTo>
                  <a:lnTo>
                    <a:pt x="120" y="187"/>
                  </a:lnTo>
                  <a:lnTo>
                    <a:pt x="309" y="156"/>
                  </a:lnTo>
                  <a:lnTo>
                    <a:pt x="544" y="119"/>
                  </a:lnTo>
                  <a:lnTo>
                    <a:pt x="742" y="71"/>
                  </a:lnTo>
                  <a:lnTo>
                    <a:pt x="926" y="26"/>
                  </a:lnTo>
                  <a:lnTo>
                    <a:pt x="1020" y="9"/>
                  </a:lnTo>
                  <a:lnTo>
                    <a:pt x="1098" y="0"/>
                  </a:lnTo>
                  <a:lnTo>
                    <a:pt x="1165" y="2"/>
                  </a:lnTo>
                  <a:lnTo>
                    <a:pt x="1211" y="7"/>
                  </a:lnTo>
                  <a:lnTo>
                    <a:pt x="1254" y="27"/>
                  </a:lnTo>
                  <a:lnTo>
                    <a:pt x="1288" y="71"/>
                  </a:lnTo>
                  <a:lnTo>
                    <a:pt x="1301" y="117"/>
                  </a:lnTo>
                  <a:lnTo>
                    <a:pt x="1316" y="148"/>
                  </a:lnTo>
                  <a:lnTo>
                    <a:pt x="1344" y="159"/>
                  </a:lnTo>
                  <a:lnTo>
                    <a:pt x="1384" y="156"/>
                  </a:lnTo>
                  <a:lnTo>
                    <a:pt x="1412" y="145"/>
                  </a:lnTo>
                  <a:lnTo>
                    <a:pt x="1412"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Oval 16"/>
            <p:cNvSpPr>
              <a:spLocks noChangeArrowheads="1"/>
            </p:cNvSpPr>
            <p:nvPr/>
          </p:nvSpPr>
          <p:spPr bwMode="auto">
            <a:xfrm>
              <a:off x="2785" y="355"/>
              <a:ext cx="187" cy="198"/>
            </a:xfrm>
            <a:prstGeom prst="ellipse">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Freeform 17"/>
            <p:cNvSpPr>
              <a:spLocks/>
            </p:cNvSpPr>
            <p:nvPr/>
          </p:nvSpPr>
          <p:spPr bwMode="auto">
            <a:xfrm>
              <a:off x="2976" y="583"/>
              <a:ext cx="1413" cy="549"/>
            </a:xfrm>
            <a:custGeom>
              <a:avLst/>
              <a:gdLst>
                <a:gd name="T0" fmla="*/ 0 w 1413"/>
                <a:gd name="T1" fmla="*/ 548 h 549"/>
                <a:gd name="T2" fmla="*/ 96 w 1413"/>
                <a:gd name="T3" fmla="*/ 537 h 549"/>
                <a:gd name="T4" fmla="*/ 175 w 1413"/>
                <a:gd name="T5" fmla="*/ 524 h 549"/>
                <a:gd name="T6" fmla="*/ 233 w 1413"/>
                <a:gd name="T7" fmla="*/ 511 h 549"/>
                <a:gd name="T8" fmla="*/ 294 w 1413"/>
                <a:gd name="T9" fmla="*/ 499 h 549"/>
                <a:gd name="T10" fmla="*/ 352 w 1413"/>
                <a:gd name="T11" fmla="*/ 493 h 549"/>
                <a:gd name="T12" fmla="*/ 412 w 1413"/>
                <a:gd name="T13" fmla="*/ 495 h 549"/>
                <a:gd name="T14" fmla="*/ 473 w 1413"/>
                <a:gd name="T15" fmla="*/ 499 h 549"/>
                <a:gd name="T16" fmla="*/ 518 w 1413"/>
                <a:gd name="T17" fmla="*/ 482 h 549"/>
                <a:gd name="T18" fmla="*/ 450 w 1413"/>
                <a:gd name="T19" fmla="*/ 440 h 549"/>
                <a:gd name="T20" fmla="*/ 407 w 1413"/>
                <a:gd name="T21" fmla="*/ 411 h 549"/>
                <a:gd name="T22" fmla="*/ 369 w 1413"/>
                <a:gd name="T23" fmla="*/ 381 h 549"/>
                <a:gd name="T24" fmla="*/ 343 w 1413"/>
                <a:gd name="T25" fmla="*/ 348 h 549"/>
                <a:gd name="T26" fmla="*/ 450 w 1413"/>
                <a:gd name="T27" fmla="*/ 383 h 549"/>
                <a:gd name="T28" fmla="*/ 557 w 1413"/>
                <a:gd name="T29" fmla="*/ 418 h 549"/>
                <a:gd name="T30" fmla="*/ 629 w 1413"/>
                <a:gd name="T31" fmla="*/ 436 h 549"/>
                <a:gd name="T32" fmla="*/ 742 w 1413"/>
                <a:gd name="T33" fmla="*/ 449 h 549"/>
                <a:gd name="T34" fmla="*/ 815 w 1413"/>
                <a:gd name="T35" fmla="*/ 449 h 549"/>
                <a:gd name="T36" fmla="*/ 881 w 1413"/>
                <a:gd name="T37" fmla="*/ 444 h 549"/>
                <a:gd name="T38" fmla="*/ 926 w 1413"/>
                <a:gd name="T39" fmla="*/ 427 h 549"/>
                <a:gd name="T40" fmla="*/ 953 w 1413"/>
                <a:gd name="T41" fmla="*/ 407 h 549"/>
                <a:gd name="T42" fmla="*/ 885 w 1413"/>
                <a:gd name="T43" fmla="*/ 389 h 549"/>
                <a:gd name="T44" fmla="*/ 840 w 1413"/>
                <a:gd name="T45" fmla="*/ 365 h 549"/>
                <a:gd name="T46" fmla="*/ 809 w 1413"/>
                <a:gd name="T47" fmla="*/ 339 h 549"/>
                <a:gd name="T48" fmla="*/ 778 w 1413"/>
                <a:gd name="T49" fmla="*/ 308 h 549"/>
                <a:gd name="T50" fmla="*/ 868 w 1413"/>
                <a:gd name="T51" fmla="*/ 334 h 549"/>
                <a:gd name="T52" fmla="*/ 949 w 1413"/>
                <a:gd name="T53" fmla="*/ 348 h 549"/>
                <a:gd name="T54" fmla="*/ 1034 w 1413"/>
                <a:gd name="T55" fmla="*/ 356 h 549"/>
                <a:gd name="T56" fmla="*/ 1109 w 1413"/>
                <a:gd name="T57" fmla="*/ 352 h 549"/>
                <a:gd name="T58" fmla="*/ 1158 w 1413"/>
                <a:gd name="T59" fmla="*/ 334 h 549"/>
                <a:gd name="T60" fmla="*/ 1179 w 1413"/>
                <a:gd name="T61" fmla="*/ 312 h 549"/>
                <a:gd name="T62" fmla="*/ 1131 w 1413"/>
                <a:gd name="T63" fmla="*/ 291 h 549"/>
                <a:gd name="T64" fmla="*/ 1099 w 1413"/>
                <a:gd name="T65" fmla="*/ 269 h 549"/>
                <a:gd name="T66" fmla="*/ 1071 w 1413"/>
                <a:gd name="T67" fmla="*/ 244 h 549"/>
                <a:gd name="T68" fmla="*/ 1073 w 1413"/>
                <a:gd name="T69" fmla="*/ 229 h 549"/>
                <a:gd name="T70" fmla="*/ 1150 w 1413"/>
                <a:gd name="T71" fmla="*/ 246 h 549"/>
                <a:gd name="T72" fmla="*/ 1233 w 1413"/>
                <a:gd name="T73" fmla="*/ 255 h 549"/>
                <a:gd name="T74" fmla="*/ 1311 w 1413"/>
                <a:gd name="T75" fmla="*/ 253 h 549"/>
                <a:gd name="T76" fmla="*/ 1361 w 1413"/>
                <a:gd name="T77" fmla="*/ 244 h 549"/>
                <a:gd name="T78" fmla="*/ 1393 w 1413"/>
                <a:gd name="T79" fmla="*/ 229 h 549"/>
                <a:gd name="T80" fmla="*/ 1412 w 1413"/>
                <a:gd name="T81" fmla="*/ 205 h 549"/>
                <a:gd name="T82" fmla="*/ 1292 w 1413"/>
                <a:gd name="T83" fmla="*/ 187 h 549"/>
                <a:gd name="T84" fmla="*/ 1087 w 1413"/>
                <a:gd name="T85" fmla="*/ 158 h 549"/>
                <a:gd name="T86" fmla="*/ 868 w 1413"/>
                <a:gd name="T87" fmla="*/ 119 h 549"/>
                <a:gd name="T88" fmla="*/ 670 w 1413"/>
                <a:gd name="T89" fmla="*/ 71 h 549"/>
                <a:gd name="T90" fmla="*/ 486 w 1413"/>
                <a:gd name="T91" fmla="*/ 26 h 549"/>
                <a:gd name="T92" fmla="*/ 392 w 1413"/>
                <a:gd name="T93" fmla="*/ 9 h 549"/>
                <a:gd name="T94" fmla="*/ 314 w 1413"/>
                <a:gd name="T95" fmla="*/ 0 h 549"/>
                <a:gd name="T96" fmla="*/ 247 w 1413"/>
                <a:gd name="T97" fmla="*/ 2 h 549"/>
                <a:gd name="T98" fmla="*/ 201 w 1413"/>
                <a:gd name="T99" fmla="*/ 7 h 549"/>
                <a:gd name="T100" fmla="*/ 158 w 1413"/>
                <a:gd name="T101" fmla="*/ 27 h 549"/>
                <a:gd name="T102" fmla="*/ 124 w 1413"/>
                <a:gd name="T103" fmla="*/ 71 h 549"/>
                <a:gd name="T104" fmla="*/ 111 w 1413"/>
                <a:gd name="T105" fmla="*/ 117 h 549"/>
                <a:gd name="T106" fmla="*/ 96 w 1413"/>
                <a:gd name="T107" fmla="*/ 148 h 549"/>
                <a:gd name="T108" fmla="*/ 68 w 1413"/>
                <a:gd name="T109" fmla="*/ 159 h 549"/>
                <a:gd name="T110" fmla="*/ 28 w 1413"/>
                <a:gd name="T111" fmla="*/ 156 h 549"/>
                <a:gd name="T112" fmla="*/ 0 w 1413"/>
                <a:gd name="T113" fmla="*/ 145 h 549"/>
                <a:gd name="T114" fmla="*/ 0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0" y="548"/>
                  </a:moveTo>
                  <a:lnTo>
                    <a:pt x="96" y="537"/>
                  </a:lnTo>
                  <a:lnTo>
                    <a:pt x="175" y="524"/>
                  </a:lnTo>
                  <a:lnTo>
                    <a:pt x="233" y="511"/>
                  </a:lnTo>
                  <a:lnTo>
                    <a:pt x="294" y="499"/>
                  </a:lnTo>
                  <a:lnTo>
                    <a:pt x="352" y="493"/>
                  </a:lnTo>
                  <a:lnTo>
                    <a:pt x="412" y="495"/>
                  </a:lnTo>
                  <a:lnTo>
                    <a:pt x="473" y="499"/>
                  </a:lnTo>
                  <a:lnTo>
                    <a:pt x="518" y="482"/>
                  </a:lnTo>
                  <a:lnTo>
                    <a:pt x="450" y="440"/>
                  </a:lnTo>
                  <a:lnTo>
                    <a:pt x="407" y="411"/>
                  </a:lnTo>
                  <a:lnTo>
                    <a:pt x="369" y="381"/>
                  </a:lnTo>
                  <a:lnTo>
                    <a:pt x="343" y="348"/>
                  </a:lnTo>
                  <a:lnTo>
                    <a:pt x="450" y="383"/>
                  </a:lnTo>
                  <a:lnTo>
                    <a:pt x="557" y="418"/>
                  </a:lnTo>
                  <a:lnTo>
                    <a:pt x="629" y="436"/>
                  </a:lnTo>
                  <a:lnTo>
                    <a:pt x="742" y="449"/>
                  </a:lnTo>
                  <a:lnTo>
                    <a:pt x="815" y="449"/>
                  </a:lnTo>
                  <a:lnTo>
                    <a:pt x="881" y="444"/>
                  </a:lnTo>
                  <a:lnTo>
                    <a:pt x="926" y="427"/>
                  </a:lnTo>
                  <a:lnTo>
                    <a:pt x="953" y="407"/>
                  </a:lnTo>
                  <a:lnTo>
                    <a:pt x="885" y="389"/>
                  </a:lnTo>
                  <a:lnTo>
                    <a:pt x="840" y="365"/>
                  </a:lnTo>
                  <a:lnTo>
                    <a:pt x="809" y="339"/>
                  </a:lnTo>
                  <a:lnTo>
                    <a:pt x="778" y="308"/>
                  </a:lnTo>
                  <a:lnTo>
                    <a:pt x="868" y="334"/>
                  </a:lnTo>
                  <a:lnTo>
                    <a:pt x="949" y="348"/>
                  </a:lnTo>
                  <a:lnTo>
                    <a:pt x="1034" y="356"/>
                  </a:lnTo>
                  <a:lnTo>
                    <a:pt x="1109" y="352"/>
                  </a:lnTo>
                  <a:lnTo>
                    <a:pt x="1158" y="334"/>
                  </a:lnTo>
                  <a:lnTo>
                    <a:pt x="1179" y="312"/>
                  </a:lnTo>
                  <a:lnTo>
                    <a:pt x="1131" y="291"/>
                  </a:lnTo>
                  <a:lnTo>
                    <a:pt x="1099" y="269"/>
                  </a:lnTo>
                  <a:lnTo>
                    <a:pt x="1071" y="244"/>
                  </a:lnTo>
                  <a:lnTo>
                    <a:pt x="1073" y="229"/>
                  </a:lnTo>
                  <a:lnTo>
                    <a:pt x="1150" y="246"/>
                  </a:lnTo>
                  <a:lnTo>
                    <a:pt x="1233" y="255"/>
                  </a:lnTo>
                  <a:lnTo>
                    <a:pt x="1311" y="253"/>
                  </a:lnTo>
                  <a:lnTo>
                    <a:pt x="1361" y="244"/>
                  </a:lnTo>
                  <a:lnTo>
                    <a:pt x="1393" y="229"/>
                  </a:lnTo>
                  <a:lnTo>
                    <a:pt x="1412" y="205"/>
                  </a:lnTo>
                  <a:lnTo>
                    <a:pt x="1292" y="187"/>
                  </a:lnTo>
                  <a:lnTo>
                    <a:pt x="1087" y="158"/>
                  </a:lnTo>
                  <a:lnTo>
                    <a:pt x="868" y="119"/>
                  </a:lnTo>
                  <a:lnTo>
                    <a:pt x="670" y="71"/>
                  </a:lnTo>
                  <a:lnTo>
                    <a:pt x="486" y="26"/>
                  </a:lnTo>
                  <a:lnTo>
                    <a:pt x="392" y="9"/>
                  </a:lnTo>
                  <a:lnTo>
                    <a:pt x="314" y="0"/>
                  </a:lnTo>
                  <a:lnTo>
                    <a:pt x="247" y="2"/>
                  </a:lnTo>
                  <a:lnTo>
                    <a:pt x="201" y="7"/>
                  </a:lnTo>
                  <a:lnTo>
                    <a:pt x="158" y="27"/>
                  </a:lnTo>
                  <a:lnTo>
                    <a:pt x="124" y="71"/>
                  </a:lnTo>
                  <a:lnTo>
                    <a:pt x="111" y="117"/>
                  </a:lnTo>
                  <a:lnTo>
                    <a:pt x="96" y="148"/>
                  </a:lnTo>
                  <a:lnTo>
                    <a:pt x="68" y="159"/>
                  </a:lnTo>
                  <a:lnTo>
                    <a:pt x="28" y="156"/>
                  </a:lnTo>
                  <a:lnTo>
                    <a:pt x="0" y="145"/>
                  </a:lnTo>
                  <a:lnTo>
                    <a:pt x="0"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Tree>
    <p:extLst>
      <p:ext uri="{BB962C8B-B14F-4D97-AF65-F5344CB8AC3E}">
        <p14:creationId xmlns:p14="http://schemas.microsoft.com/office/powerpoint/2010/main" val="116562128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rtl="0" eaLnBrk="1" latinLnBrk="0" hangingPunct="1">
        <a:spcBef>
          <a:spcPct val="0"/>
        </a:spcBef>
        <a:buNone/>
        <a:defRPr kumimoji="0" sz="4100" b="1" kern="1200" cap="none" baseline="0">
          <a:ln w="6350">
            <a:noFill/>
          </a:ln>
          <a:solidFill>
            <a:schemeClr val="accent2"/>
          </a:soli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bg2"/>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bg2"/>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bg2"/>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bg2"/>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bg2"/>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bg2"/>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7pPr>
      <a:lvl8pPr marL="2167128"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8pPr>
      <a:lvl9pPr marL="2368296" indent="-182880" algn="l" rtl="0" eaLnBrk="1" latinLnBrk="0" hangingPunct="1">
        <a:spcBef>
          <a:spcPct val="20000"/>
        </a:spcBef>
        <a:buClr>
          <a:schemeClr val="bg2"/>
        </a:buClr>
        <a:buFont typeface="Wingdings 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16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mark.cali@va.gov"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918C551-B208-683A-D338-37D04788D0B9}"/>
              </a:ext>
            </a:extLst>
          </p:cNvPr>
          <p:cNvSpPr>
            <a:spLocks noGrp="1"/>
          </p:cNvSpPr>
          <p:nvPr>
            <p:ph type="subTitle" idx="1"/>
          </p:nvPr>
        </p:nvSpPr>
        <p:spPr>
          <a:xfrm>
            <a:off x="2808515" y="2320335"/>
            <a:ext cx="7165910" cy="1752600"/>
          </a:xfrm>
        </p:spPr>
        <p:txBody>
          <a:bodyPr>
            <a:normAutofit fontScale="92500" lnSpcReduction="20000"/>
          </a:bodyPr>
          <a:lstStyle/>
          <a:p>
            <a:r>
              <a:rPr lang="en-US" dirty="0"/>
              <a:t>Mark J Cali, MPAS, PA-C</a:t>
            </a:r>
          </a:p>
          <a:p>
            <a:r>
              <a:rPr lang="en-US" dirty="0"/>
              <a:t>Certified Compensation &amp; Pension Examiner</a:t>
            </a:r>
          </a:p>
          <a:p>
            <a:r>
              <a:rPr lang="en-US" dirty="0"/>
              <a:t>Military Environmental Exposures Level 2 Certified</a:t>
            </a:r>
          </a:p>
          <a:p>
            <a:r>
              <a:rPr lang="en-US" dirty="0"/>
              <a:t>VA Black Hills Health Care System</a:t>
            </a:r>
          </a:p>
          <a:p>
            <a:endParaRPr lang="en-US" dirty="0"/>
          </a:p>
          <a:p>
            <a:endParaRPr lang="en-US" dirty="0"/>
          </a:p>
        </p:txBody>
      </p:sp>
      <p:sp>
        <p:nvSpPr>
          <p:cNvPr id="3" name="Title 2">
            <a:extLst>
              <a:ext uri="{FF2B5EF4-FFF2-40B4-BE49-F238E27FC236}">
                <a16:creationId xmlns:a16="http://schemas.microsoft.com/office/drawing/2014/main" id="{6C1B0B57-CD96-EE6D-A096-DBB90BCDEE3E}"/>
              </a:ext>
            </a:extLst>
          </p:cNvPr>
          <p:cNvSpPr>
            <a:spLocks noGrp="1"/>
          </p:cNvSpPr>
          <p:nvPr>
            <p:ph type="ctrTitle"/>
          </p:nvPr>
        </p:nvSpPr>
        <p:spPr>
          <a:xfrm>
            <a:off x="1184989" y="914400"/>
            <a:ext cx="10021076" cy="522514"/>
          </a:xfrm>
        </p:spPr>
        <p:txBody>
          <a:bodyPr>
            <a:normAutofit fontScale="90000"/>
          </a:bodyPr>
          <a:lstStyle/>
          <a:p>
            <a:pPr algn="ctr"/>
            <a:r>
              <a:rPr lang="en-US" dirty="0"/>
              <a:t>Compensation &amp; Pension</a:t>
            </a:r>
            <a:br>
              <a:rPr lang="en-US" dirty="0"/>
            </a:br>
            <a:r>
              <a:rPr lang="en-US" dirty="0"/>
              <a:t>Overview</a:t>
            </a:r>
          </a:p>
        </p:txBody>
      </p:sp>
    </p:spTree>
    <p:extLst>
      <p:ext uri="{BB962C8B-B14F-4D97-AF65-F5344CB8AC3E}">
        <p14:creationId xmlns:p14="http://schemas.microsoft.com/office/powerpoint/2010/main" val="383991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45306-790E-1959-A340-74FD92D622C8}"/>
              </a:ext>
            </a:extLst>
          </p:cNvPr>
          <p:cNvSpPr>
            <a:spLocks noGrp="1"/>
          </p:cNvSpPr>
          <p:nvPr>
            <p:ph type="title"/>
          </p:nvPr>
        </p:nvSpPr>
        <p:spPr/>
        <p:txBody>
          <a:bodyPr/>
          <a:lstStyle/>
          <a:p>
            <a:r>
              <a:rPr lang="en-US" dirty="0"/>
              <a:t>C&amp;P Process</a:t>
            </a:r>
          </a:p>
        </p:txBody>
      </p:sp>
      <p:sp>
        <p:nvSpPr>
          <p:cNvPr id="3" name="Content Placeholder 2">
            <a:extLst>
              <a:ext uri="{FF2B5EF4-FFF2-40B4-BE49-F238E27FC236}">
                <a16:creationId xmlns:a16="http://schemas.microsoft.com/office/drawing/2014/main" id="{7DC35535-EC6A-C523-4D10-9C3D6A65A1AF}"/>
              </a:ext>
            </a:extLst>
          </p:cNvPr>
          <p:cNvSpPr>
            <a:spLocks noGrp="1"/>
          </p:cNvSpPr>
          <p:nvPr>
            <p:ph idx="1"/>
          </p:nvPr>
        </p:nvSpPr>
        <p:spPr>
          <a:xfrm>
            <a:off x="214604" y="1417638"/>
            <a:ext cx="11784563" cy="4807746"/>
          </a:xfrm>
        </p:spPr>
        <p:txBody>
          <a:bodyPr>
            <a:normAutofit fontScale="92500" lnSpcReduction="10000"/>
          </a:bodyPr>
          <a:lstStyle/>
          <a:p>
            <a:r>
              <a:rPr lang="en-US" dirty="0"/>
              <a:t>Request for Examination (2507) from VBA with Veteran data including contact information, military service information, prior service-connected conditions, current claimed condition, Disability Benefits Questionnaires (DBQ) to be completed, medical opinions (MO)  requested and VBA point of contact information.</a:t>
            </a:r>
          </a:p>
          <a:p>
            <a:r>
              <a:rPr lang="en-US" dirty="0"/>
              <a:t>2507 is triaged to determine completeness and estimate of the time needed to complete the request. Request is assigned to examining clinician.</a:t>
            </a:r>
          </a:p>
          <a:p>
            <a:r>
              <a:rPr lang="en-US" dirty="0"/>
              <a:t>Clinician initiates “scrubbing” process and makes any needed revisions to time or plan.</a:t>
            </a:r>
          </a:p>
          <a:p>
            <a:r>
              <a:rPr lang="en-US" dirty="0"/>
              <a:t>Advance testing ordered and Veteran scheduled. Can be completed as ACE   (Acceptable Clinical Evidence).</a:t>
            </a:r>
          </a:p>
          <a:p>
            <a:r>
              <a:rPr lang="en-US" dirty="0"/>
              <a:t>Veteran examination followed by completion of  DBQ and MO with release to VBA.</a:t>
            </a:r>
          </a:p>
        </p:txBody>
      </p:sp>
    </p:spTree>
    <p:extLst>
      <p:ext uri="{BB962C8B-B14F-4D97-AF65-F5344CB8AC3E}">
        <p14:creationId xmlns:p14="http://schemas.microsoft.com/office/powerpoint/2010/main" val="1222825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8783922-B24F-DA61-697E-876A48EA8EF5}"/>
              </a:ext>
            </a:extLst>
          </p:cNvPr>
          <p:cNvSpPr>
            <a:spLocks noGrp="1"/>
          </p:cNvSpPr>
          <p:nvPr>
            <p:ph type="subTitle" idx="1"/>
          </p:nvPr>
        </p:nvSpPr>
        <p:spPr>
          <a:xfrm>
            <a:off x="353960" y="1917290"/>
            <a:ext cx="11838039" cy="3175820"/>
          </a:xfrm>
        </p:spPr>
        <p:txBody>
          <a:bodyPr>
            <a:normAutofit/>
          </a:bodyPr>
          <a:lstStyle/>
          <a:p>
            <a:r>
              <a:rPr lang="en-US" dirty="0"/>
              <a:t>Timelines:</a:t>
            </a:r>
          </a:p>
          <a:p>
            <a:r>
              <a:rPr lang="en-US" dirty="0"/>
              <a:t>Time from Receipt to Completion – 30 days</a:t>
            </a:r>
          </a:p>
          <a:p>
            <a:r>
              <a:rPr lang="en-US" dirty="0"/>
              <a:t>Time from Receipt for Clarification – 3 days with 2 days for response</a:t>
            </a:r>
          </a:p>
          <a:p>
            <a:r>
              <a:rPr lang="en-US" dirty="0"/>
              <a:t>Exam DBQs – Recommended Same Day as Exam</a:t>
            </a:r>
          </a:p>
          <a:p>
            <a:r>
              <a:rPr lang="en-US" dirty="0"/>
              <a:t>Veteran Exam to Submission – 5 days or 3 days from receipt pending diagnostics </a:t>
            </a:r>
          </a:p>
          <a:p>
            <a:endParaRPr lang="en-US" dirty="0"/>
          </a:p>
          <a:p>
            <a:endParaRPr lang="en-US" dirty="0"/>
          </a:p>
          <a:p>
            <a:endParaRPr lang="en-US" dirty="0"/>
          </a:p>
          <a:p>
            <a:endParaRPr lang="en-US" dirty="0"/>
          </a:p>
        </p:txBody>
      </p:sp>
      <p:sp>
        <p:nvSpPr>
          <p:cNvPr id="3" name="Title 2">
            <a:extLst>
              <a:ext uri="{FF2B5EF4-FFF2-40B4-BE49-F238E27FC236}">
                <a16:creationId xmlns:a16="http://schemas.microsoft.com/office/drawing/2014/main" id="{C6B84509-C0A8-B8E3-781A-9AEE4D7D49B2}"/>
              </a:ext>
            </a:extLst>
          </p:cNvPr>
          <p:cNvSpPr>
            <a:spLocks noGrp="1"/>
          </p:cNvSpPr>
          <p:nvPr>
            <p:ph type="ctrTitle"/>
          </p:nvPr>
        </p:nvSpPr>
        <p:spPr/>
        <p:txBody>
          <a:bodyPr/>
          <a:lstStyle/>
          <a:p>
            <a:pPr algn="ctr"/>
            <a:r>
              <a:rPr lang="en-US" dirty="0"/>
              <a:t>C&amp;P Process</a:t>
            </a:r>
            <a:br>
              <a:rPr lang="en-US" dirty="0"/>
            </a:br>
            <a:endParaRPr lang="en-US" dirty="0"/>
          </a:p>
        </p:txBody>
      </p:sp>
    </p:spTree>
    <p:extLst>
      <p:ext uri="{BB962C8B-B14F-4D97-AF65-F5344CB8AC3E}">
        <p14:creationId xmlns:p14="http://schemas.microsoft.com/office/powerpoint/2010/main" val="3993612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DE3DC2-6432-EC9A-BE0A-92811BC84BF7}"/>
              </a:ext>
            </a:extLst>
          </p:cNvPr>
          <p:cNvSpPr>
            <a:spLocks noGrp="1"/>
          </p:cNvSpPr>
          <p:nvPr>
            <p:ph idx="1"/>
          </p:nvPr>
        </p:nvSpPr>
        <p:spPr/>
        <p:txBody>
          <a:bodyPr/>
          <a:lstStyle/>
          <a:p>
            <a:pPr marL="137160" indent="0">
              <a:buNone/>
            </a:pPr>
            <a:r>
              <a:rPr lang="en-US" dirty="0"/>
              <a:t>VBA Rater reviews the completed examination to:</a:t>
            </a:r>
          </a:p>
          <a:p>
            <a:pPr lvl="1"/>
            <a:r>
              <a:rPr lang="en-US" dirty="0"/>
              <a:t>Determine that a diagnosis is made, and that the diagnosis is sufficient for rating purposes.</a:t>
            </a:r>
          </a:p>
          <a:p>
            <a:pPr lvl="1"/>
            <a:r>
              <a:rPr lang="en-US" dirty="0"/>
              <a:t>Can accept claim based on the examination and/or medical opinion as presented.</a:t>
            </a:r>
          </a:p>
          <a:p>
            <a:pPr lvl="1"/>
            <a:r>
              <a:rPr lang="en-US" dirty="0"/>
              <a:t>Can deny the claim based on the examination and/or medical opinion presented.</a:t>
            </a:r>
          </a:p>
          <a:p>
            <a:pPr lvl="1"/>
            <a:r>
              <a:rPr lang="en-US" dirty="0"/>
              <a:t>Can defer the claim for additional information, clarification of submitted information or for a medical opinion if still needed.</a:t>
            </a:r>
          </a:p>
        </p:txBody>
      </p:sp>
      <p:sp>
        <p:nvSpPr>
          <p:cNvPr id="3" name="Title 2">
            <a:extLst>
              <a:ext uri="{FF2B5EF4-FFF2-40B4-BE49-F238E27FC236}">
                <a16:creationId xmlns:a16="http://schemas.microsoft.com/office/drawing/2014/main" id="{3D7A0691-9357-D5B7-0919-B0D65061A3AF}"/>
              </a:ext>
            </a:extLst>
          </p:cNvPr>
          <p:cNvSpPr>
            <a:spLocks noGrp="1"/>
          </p:cNvSpPr>
          <p:nvPr>
            <p:ph type="title"/>
          </p:nvPr>
        </p:nvSpPr>
        <p:spPr/>
        <p:txBody>
          <a:bodyPr/>
          <a:lstStyle/>
          <a:p>
            <a:r>
              <a:rPr lang="en-US" dirty="0"/>
              <a:t>C&amp;P Process</a:t>
            </a:r>
          </a:p>
        </p:txBody>
      </p:sp>
    </p:spTree>
    <p:extLst>
      <p:ext uri="{BB962C8B-B14F-4D97-AF65-F5344CB8AC3E}">
        <p14:creationId xmlns:p14="http://schemas.microsoft.com/office/powerpoint/2010/main" val="61498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5EF3D4-2B0E-C82F-CCA6-21BFDBA4A7EA}"/>
              </a:ext>
            </a:extLst>
          </p:cNvPr>
          <p:cNvSpPr>
            <a:spLocks noGrp="1"/>
          </p:cNvSpPr>
          <p:nvPr>
            <p:ph idx="1"/>
          </p:nvPr>
        </p:nvSpPr>
        <p:spPr/>
        <p:txBody>
          <a:bodyPr>
            <a:normAutofit lnSpcReduction="10000"/>
          </a:bodyPr>
          <a:lstStyle/>
          <a:p>
            <a:r>
              <a:rPr lang="en-US" dirty="0"/>
              <a:t>Presumptive Service Connection:  PACT Act</a:t>
            </a:r>
          </a:p>
          <a:p>
            <a:r>
              <a:rPr lang="en-US" dirty="0"/>
              <a:t>Direct Service Connection:  Event, Injury or Illness that occurred during active-duty service.</a:t>
            </a:r>
          </a:p>
          <a:p>
            <a:r>
              <a:rPr lang="en-US" dirty="0"/>
              <a:t>Secondary Service Connection:  Service-connected condition that leads directly to a second condition.  i.e. Diabetes leading to Diabetic Peripheral Neuropathy.</a:t>
            </a:r>
          </a:p>
          <a:p>
            <a:r>
              <a:rPr lang="en-US" dirty="0"/>
              <a:t>Aggravation of Pre-existing Condition by Service:   </a:t>
            </a:r>
          </a:p>
          <a:p>
            <a:r>
              <a:rPr lang="en-US" dirty="0"/>
              <a:t>Aggravation of Non-Service-Connected Disabilities:</a:t>
            </a:r>
          </a:p>
          <a:p>
            <a:r>
              <a:rPr lang="en-US" dirty="0"/>
              <a:t>Toxic Exposure Risk Activities (TERA):  Toxic exposures (other than presumptive) that lead to condition.</a:t>
            </a:r>
          </a:p>
        </p:txBody>
      </p:sp>
      <p:sp>
        <p:nvSpPr>
          <p:cNvPr id="3" name="Title 2">
            <a:extLst>
              <a:ext uri="{FF2B5EF4-FFF2-40B4-BE49-F238E27FC236}">
                <a16:creationId xmlns:a16="http://schemas.microsoft.com/office/drawing/2014/main" id="{97C9ACE5-3653-3EC2-E2A8-A7723744B384}"/>
              </a:ext>
            </a:extLst>
          </p:cNvPr>
          <p:cNvSpPr>
            <a:spLocks noGrp="1"/>
          </p:cNvSpPr>
          <p:nvPr>
            <p:ph type="title"/>
          </p:nvPr>
        </p:nvSpPr>
        <p:spPr/>
        <p:txBody>
          <a:bodyPr/>
          <a:lstStyle/>
          <a:p>
            <a:r>
              <a:rPr lang="en-US" dirty="0"/>
              <a:t>Service Connection &amp; Medical Opinions</a:t>
            </a:r>
          </a:p>
        </p:txBody>
      </p:sp>
    </p:spTree>
    <p:extLst>
      <p:ext uri="{BB962C8B-B14F-4D97-AF65-F5344CB8AC3E}">
        <p14:creationId xmlns:p14="http://schemas.microsoft.com/office/powerpoint/2010/main" val="59656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48F963-A07F-9B6E-76C5-6182EBD1A37A}"/>
              </a:ext>
            </a:extLst>
          </p:cNvPr>
          <p:cNvSpPr>
            <a:spLocks noGrp="1"/>
          </p:cNvSpPr>
          <p:nvPr>
            <p:ph idx="1"/>
          </p:nvPr>
        </p:nvSpPr>
        <p:spPr/>
        <p:txBody>
          <a:bodyPr>
            <a:normAutofit fontScale="92500"/>
          </a:bodyPr>
          <a:lstStyle/>
          <a:p>
            <a:r>
              <a:rPr lang="en-US" dirty="0"/>
              <a:t>All medical opinions must have a rationale.  The rational must be supported by the facts of the case, best medical knowledge and practice and be rooted in medical science.  It is not the volume of evidence presented, rather the relative value of the evidence presented.</a:t>
            </a:r>
          </a:p>
          <a:p>
            <a:endParaRPr lang="en-US" dirty="0"/>
          </a:p>
          <a:p>
            <a:r>
              <a:rPr lang="en-US" dirty="0"/>
              <a:t>RULES OF EVIDENCE:</a:t>
            </a:r>
          </a:p>
          <a:p>
            <a:pPr marL="137160" indent="0">
              <a:buNone/>
            </a:pPr>
            <a:r>
              <a:rPr lang="en-US" dirty="0"/>
              <a:t>	Beyond a Reasonable Doubt (Criminal Law)</a:t>
            </a:r>
          </a:p>
          <a:p>
            <a:pPr marL="137160" indent="0">
              <a:buNone/>
            </a:pPr>
            <a:r>
              <a:rPr lang="en-US" dirty="0"/>
              <a:t>	By a Preponderance of the Evidence (Civil Law)</a:t>
            </a:r>
          </a:p>
          <a:p>
            <a:pPr marL="137160" indent="0">
              <a:buNone/>
            </a:pPr>
            <a:r>
              <a:rPr lang="en-US" dirty="0"/>
              <a:t>	Equipoise (Compensation &amp; Pension)</a:t>
            </a:r>
          </a:p>
          <a:p>
            <a:pPr marL="137160" indent="0">
              <a:buNone/>
            </a:pPr>
            <a:r>
              <a:rPr lang="en-US" dirty="0"/>
              <a:t>		At Least as Likely as Not - “The tie goes to the runner”</a:t>
            </a:r>
          </a:p>
        </p:txBody>
      </p:sp>
      <p:sp>
        <p:nvSpPr>
          <p:cNvPr id="3" name="Title 2">
            <a:extLst>
              <a:ext uri="{FF2B5EF4-FFF2-40B4-BE49-F238E27FC236}">
                <a16:creationId xmlns:a16="http://schemas.microsoft.com/office/drawing/2014/main" id="{D6B60A97-2153-F6D1-109B-8E435A4B69E8}"/>
              </a:ext>
            </a:extLst>
          </p:cNvPr>
          <p:cNvSpPr>
            <a:spLocks noGrp="1"/>
          </p:cNvSpPr>
          <p:nvPr>
            <p:ph type="title"/>
          </p:nvPr>
        </p:nvSpPr>
        <p:spPr/>
        <p:txBody>
          <a:bodyPr/>
          <a:lstStyle/>
          <a:p>
            <a:r>
              <a:rPr lang="en-US" dirty="0"/>
              <a:t>Evidence</a:t>
            </a:r>
          </a:p>
        </p:txBody>
      </p:sp>
    </p:spTree>
    <p:extLst>
      <p:ext uri="{BB962C8B-B14F-4D97-AF65-F5344CB8AC3E}">
        <p14:creationId xmlns:p14="http://schemas.microsoft.com/office/powerpoint/2010/main" val="374471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7AB600-8867-F470-CE53-2BE70F5F31D5}"/>
              </a:ext>
            </a:extLst>
          </p:cNvPr>
          <p:cNvSpPr>
            <a:spLocks noGrp="1"/>
          </p:cNvSpPr>
          <p:nvPr>
            <p:ph idx="1"/>
          </p:nvPr>
        </p:nvSpPr>
        <p:spPr/>
        <p:txBody>
          <a:bodyPr/>
          <a:lstStyle/>
          <a:p>
            <a:pPr marL="0" marR="0" indent="0">
              <a:lnSpc>
                <a:spcPct val="107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Risk,  Correlation (Association) and Causation:</a:t>
            </a:r>
          </a:p>
          <a:p>
            <a:pPr marL="0" marR="0" indent="0">
              <a:lnSpc>
                <a:spcPct val="107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07000"/>
              </a:lnSpc>
              <a:spcBef>
                <a:spcPts val="0"/>
              </a:spcBef>
              <a:spcAft>
                <a:spcPts val="0"/>
              </a:spcAft>
              <a:buNone/>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Risk is the exposure to the potential for harm, correlation (association) is a statistical relationship between two or more variables whereas causation requires demonstration of the directionality of cause and effect.  Correlational associations are common in non-experimental observation studies where a relationship between variables is observed regardless of directionality.  While risk, correlation and causation are related concepts, they are frequently confounded but are not equivalent. These concepts must be clearly understood and carefully weighed in the context of all the evidence relative to a claim.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3" name="Title 2">
            <a:extLst>
              <a:ext uri="{FF2B5EF4-FFF2-40B4-BE49-F238E27FC236}">
                <a16:creationId xmlns:a16="http://schemas.microsoft.com/office/drawing/2014/main" id="{1789ECF2-BEDB-2B7E-C95B-83E1904383F4}"/>
              </a:ext>
            </a:extLst>
          </p:cNvPr>
          <p:cNvSpPr>
            <a:spLocks noGrp="1"/>
          </p:cNvSpPr>
          <p:nvPr>
            <p:ph type="title"/>
          </p:nvPr>
        </p:nvSpPr>
        <p:spPr/>
        <p:txBody>
          <a:bodyPr/>
          <a:lstStyle/>
          <a:p>
            <a:r>
              <a:rPr lang="en-US" dirty="0"/>
              <a:t>Risk vs Correlation vs Causation</a:t>
            </a:r>
          </a:p>
        </p:txBody>
      </p:sp>
    </p:spTree>
    <p:extLst>
      <p:ext uri="{BB962C8B-B14F-4D97-AF65-F5344CB8AC3E}">
        <p14:creationId xmlns:p14="http://schemas.microsoft.com/office/powerpoint/2010/main" val="3000818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A9F713-8032-C313-6236-2F51FA97FBD7}"/>
              </a:ext>
            </a:extLst>
          </p:cNvPr>
          <p:cNvSpPr>
            <a:spLocks noGrp="1"/>
          </p:cNvSpPr>
          <p:nvPr>
            <p:ph idx="1"/>
          </p:nvPr>
        </p:nvSpPr>
        <p:spPr/>
        <p:txBody>
          <a:bodyPr/>
          <a:lstStyle/>
          <a:p>
            <a:endParaRPr lang="en-US" dirty="0"/>
          </a:p>
          <a:p>
            <a:r>
              <a:rPr lang="en-US" dirty="0"/>
              <a:t>Side Effect:  An unintended or unexpected consequence of a medication intervention </a:t>
            </a:r>
          </a:p>
          <a:p>
            <a:r>
              <a:rPr lang="en-US" dirty="0"/>
              <a:t>Trigger:  A precipitating event in an otherwise susceptible individual.</a:t>
            </a:r>
          </a:p>
          <a:p>
            <a:r>
              <a:rPr lang="en-US" dirty="0"/>
              <a:t>Symptom:  A physical or mental feature which is regarded as indicating a condition of disease.</a:t>
            </a:r>
          </a:p>
          <a:p>
            <a:r>
              <a:rPr lang="en-US" dirty="0"/>
              <a:t>Diagnosis:  The identification of the nature of an illness or other problem by examination of the symptoms.  The distinctive characterization in precise terms of a phenomenon.</a:t>
            </a:r>
          </a:p>
        </p:txBody>
      </p:sp>
      <p:sp>
        <p:nvSpPr>
          <p:cNvPr id="3" name="Title 2">
            <a:extLst>
              <a:ext uri="{FF2B5EF4-FFF2-40B4-BE49-F238E27FC236}">
                <a16:creationId xmlns:a16="http://schemas.microsoft.com/office/drawing/2014/main" id="{ED3B4433-5EAE-F625-C4B1-DC6718D1B571}"/>
              </a:ext>
            </a:extLst>
          </p:cNvPr>
          <p:cNvSpPr>
            <a:spLocks noGrp="1"/>
          </p:cNvSpPr>
          <p:nvPr>
            <p:ph type="title"/>
          </p:nvPr>
        </p:nvSpPr>
        <p:spPr/>
        <p:txBody>
          <a:bodyPr/>
          <a:lstStyle/>
          <a:p>
            <a:r>
              <a:rPr lang="en-US" dirty="0"/>
              <a:t>Related Concepts</a:t>
            </a:r>
          </a:p>
        </p:txBody>
      </p:sp>
    </p:spTree>
    <p:extLst>
      <p:ext uri="{BB962C8B-B14F-4D97-AF65-F5344CB8AC3E}">
        <p14:creationId xmlns:p14="http://schemas.microsoft.com/office/powerpoint/2010/main" val="1142118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87BFCA-D22D-BC0C-1B61-D5189F508719}"/>
              </a:ext>
            </a:extLst>
          </p:cNvPr>
          <p:cNvSpPr>
            <a:spLocks noGrp="1"/>
          </p:cNvSpPr>
          <p:nvPr>
            <p:ph idx="1"/>
          </p:nvPr>
        </p:nvSpPr>
        <p:spPr/>
        <p:txBody>
          <a:bodyPr/>
          <a:lstStyle/>
          <a:p>
            <a:endParaRPr lang="en-US" dirty="0"/>
          </a:p>
          <a:p>
            <a:r>
              <a:rPr lang="en-US" dirty="0"/>
              <a:t>Primary event or action that </a:t>
            </a:r>
            <a:r>
              <a:rPr lang="en-US"/>
              <a:t>directly leads to harm.</a:t>
            </a:r>
            <a:endParaRPr lang="en-US" dirty="0"/>
          </a:p>
          <a:p>
            <a:endParaRPr lang="en-US" dirty="0"/>
          </a:p>
          <a:p>
            <a:r>
              <a:rPr lang="en-US" dirty="0"/>
              <a:t>Cause-in-fact:  “But-for”  Would the result not have been the same “but-for” ….</a:t>
            </a:r>
          </a:p>
          <a:p>
            <a:endParaRPr lang="en-US" dirty="0"/>
          </a:p>
          <a:p>
            <a:r>
              <a:rPr lang="en-US" dirty="0"/>
              <a:t>Chain of events:  Is the action close enough to harm in a chain of events?</a:t>
            </a:r>
          </a:p>
        </p:txBody>
      </p:sp>
      <p:sp>
        <p:nvSpPr>
          <p:cNvPr id="3" name="Title 2">
            <a:extLst>
              <a:ext uri="{FF2B5EF4-FFF2-40B4-BE49-F238E27FC236}">
                <a16:creationId xmlns:a16="http://schemas.microsoft.com/office/drawing/2014/main" id="{FFBEC82F-40CC-8495-3339-1F6C9FD3587E}"/>
              </a:ext>
            </a:extLst>
          </p:cNvPr>
          <p:cNvSpPr>
            <a:spLocks noGrp="1"/>
          </p:cNvSpPr>
          <p:nvPr>
            <p:ph type="title"/>
          </p:nvPr>
        </p:nvSpPr>
        <p:spPr/>
        <p:txBody>
          <a:bodyPr>
            <a:normAutofit fontScale="90000"/>
          </a:bodyPr>
          <a:lstStyle/>
          <a:p>
            <a:r>
              <a:rPr lang="en-US" dirty="0"/>
              <a:t>Proximate Cause</a:t>
            </a:r>
            <a:br>
              <a:rPr lang="en-US" dirty="0"/>
            </a:br>
            <a:r>
              <a:rPr lang="en-US" dirty="0"/>
              <a:t>sine qua non</a:t>
            </a:r>
          </a:p>
        </p:txBody>
      </p:sp>
    </p:spTree>
    <p:extLst>
      <p:ext uri="{BB962C8B-B14F-4D97-AF65-F5344CB8AC3E}">
        <p14:creationId xmlns:p14="http://schemas.microsoft.com/office/powerpoint/2010/main" val="4152502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41E11DB-620D-3A84-C265-C54885D7A7AD}"/>
              </a:ext>
            </a:extLst>
          </p:cNvPr>
          <p:cNvSpPr>
            <a:spLocks noGrp="1"/>
          </p:cNvSpPr>
          <p:nvPr>
            <p:ph type="subTitle" idx="1"/>
          </p:nvPr>
        </p:nvSpPr>
        <p:spPr>
          <a:xfrm>
            <a:off x="562707" y="2320413"/>
            <a:ext cx="10744390" cy="3647768"/>
          </a:xfrm>
        </p:spPr>
        <p:txBody>
          <a:bodyPr>
            <a:normAutofit/>
          </a:bodyPr>
          <a:lstStyle/>
          <a:p>
            <a:r>
              <a:rPr lang="en-US" sz="2400" kern="0" dirty="0">
                <a:effectLst/>
                <a:latin typeface="Calibri" panose="020F0502020204030204" pitchFamily="34" charset="0"/>
                <a:ea typeface="Times New Roman" panose="02020603050405020304" pitchFamily="18" charset="0"/>
              </a:rPr>
              <a:t>It is the defined and consistently applied policy of the Department of Veterans Affairs to administer the law under a broad interpretation, consistent, however, with the facts shown in every case.   When, after careful consideration of all procurable and assembled data, a reasonable doubt arises regarding service origin, the degree of disability, or any other point, such doubt is to be resolved in favor of the claimant.</a:t>
            </a:r>
            <a:r>
              <a:rPr lang="en-US" sz="2400" kern="0" dirty="0">
                <a:effectLst/>
                <a:latin typeface="Times New Roman" panose="02020603050405020304" pitchFamily="18" charset="0"/>
                <a:ea typeface="Times New Roman" panose="02020603050405020304" pitchFamily="18" charset="0"/>
              </a:rPr>
              <a:t>  </a:t>
            </a:r>
            <a:endParaRPr lang="en-US" sz="2400" dirty="0"/>
          </a:p>
        </p:txBody>
      </p:sp>
      <p:sp>
        <p:nvSpPr>
          <p:cNvPr id="3" name="Title 2">
            <a:extLst>
              <a:ext uri="{FF2B5EF4-FFF2-40B4-BE49-F238E27FC236}">
                <a16:creationId xmlns:a16="http://schemas.microsoft.com/office/drawing/2014/main" id="{F5C96483-933E-E604-525E-D7AFFE1EB0DD}"/>
              </a:ext>
            </a:extLst>
          </p:cNvPr>
          <p:cNvSpPr>
            <a:spLocks noGrp="1"/>
          </p:cNvSpPr>
          <p:nvPr>
            <p:ph type="ctrTitle"/>
          </p:nvPr>
        </p:nvSpPr>
        <p:spPr/>
        <p:txBody>
          <a:bodyPr/>
          <a:lstStyle/>
          <a:p>
            <a:pPr algn="ctr"/>
            <a:r>
              <a:rPr lang="en-US" dirty="0"/>
              <a:t>Reasonable Doubt Rule</a:t>
            </a:r>
            <a:br>
              <a:rPr lang="en-US" dirty="0"/>
            </a:br>
            <a:endParaRPr lang="en-US" dirty="0"/>
          </a:p>
        </p:txBody>
      </p:sp>
    </p:spTree>
    <p:extLst>
      <p:ext uri="{BB962C8B-B14F-4D97-AF65-F5344CB8AC3E}">
        <p14:creationId xmlns:p14="http://schemas.microsoft.com/office/powerpoint/2010/main" val="257297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AA6247-8280-4ACC-4DF4-E944560E6E7D}"/>
              </a:ext>
            </a:extLst>
          </p:cNvPr>
          <p:cNvSpPr>
            <a:spLocks noGrp="1"/>
          </p:cNvSpPr>
          <p:nvPr>
            <p:ph idx="1"/>
          </p:nvPr>
        </p:nvSpPr>
        <p:spPr/>
        <p:txBody>
          <a:bodyPr>
            <a:normAutofit fontScale="92500" lnSpcReduction="10000"/>
          </a:bodyPr>
          <a:lstStyle/>
          <a:p>
            <a:r>
              <a:rPr lang="en-US" dirty="0"/>
              <a:t>A document from a qualified medical practitioner that contains a medical opinion.</a:t>
            </a:r>
          </a:p>
          <a:p>
            <a:r>
              <a:rPr lang="en-US" dirty="0"/>
              <a:t>Includes a diagnosis with a connection between that diagnosis and the claimed condition.  </a:t>
            </a:r>
          </a:p>
          <a:p>
            <a:r>
              <a:rPr lang="en-US" dirty="0"/>
              <a:t>MUST meet certain legal requirements including specific language.</a:t>
            </a:r>
          </a:p>
          <a:p>
            <a:r>
              <a:rPr lang="en-US" dirty="0"/>
              <a:t>Should contain the qualifications of the provider giving the opinion including education and experience.</a:t>
            </a:r>
          </a:p>
          <a:p>
            <a:r>
              <a:rPr lang="en-US" dirty="0"/>
              <a:t>Site the evidence reviewed and how the evidence is relevant to the nexus including citation of relevant case law when necessary.</a:t>
            </a:r>
          </a:p>
          <a:p>
            <a:r>
              <a:rPr lang="en-US" dirty="0"/>
              <a:t>In other words, it must connect the dots from service to diagnosis for each claimed condition.</a:t>
            </a:r>
          </a:p>
        </p:txBody>
      </p:sp>
      <p:sp>
        <p:nvSpPr>
          <p:cNvPr id="3" name="Title 2">
            <a:extLst>
              <a:ext uri="{FF2B5EF4-FFF2-40B4-BE49-F238E27FC236}">
                <a16:creationId xmlns:a16="http://schemas.microsoft.com/office/drawing/2014/main" id="{058F3524-EA7B-B545-7429-8C297E31FE82}"/>
              </a:ext>
            </a:extLst>
          </p:cNvPr>
          <p:cNvSpPr>
            <a:spLocks noGrp="1"/>
          </p:cNvSpPr>
          <p:nvPr>
            <p:ph type="title"/>
          </p:nvPr>
        </p:nvSpPr>
        <p:spPr/>
        <p:txBody>
          <a:bodyPr/>
          <a:lstStyle/>
          <a:p>
            <a:r>
              <a:rPr lang="en-US" dirty="0"/>
              <a:t>NEXUS OPINION or LETTER</a:t>
            </a:r>
          </a:p>
        </p:txBody>
      </p:sp>
    </p:spTree>
    <p:extLst>
      <p:ext uri="{BB962C8B-B14F-4D97-AF65-F5344CB8AC3E}">
        <p14:creationId xmlns:p14="http://schemas.microsoft.com/office/powerpoint/2010/main" val="3479066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4E4514-2AA5-0674-21D6-DE46B566FD29}"/>
              </a:ext>
            </a:extLst>
          </p:cNvPr>
          <p:cNvSpPr>
            <a:spLocks noGrp="1"/>
          </p:cNvSpPr>
          <p:nvPr>
            <p:ph idx="1"/>
          </p:nvPr>
        </p:nvSpPr>
        <p:spPr>
          <a:xfrm>
            <a:off x="609599" y="1600200"/>
            <a:ext cx="11454581" cy="4709160"/>
          </a:xfrm>
        </p:spPr>
        <p:txBody>
          <a:bodyPr>
            <a:normAutofit/>
          </a:bodyPr>
          <a:lstStyle/>
          <a:p>
            <a:pPr marL="137160" indent="0">
              <a:buNone/>
            </a:pPr>
            <a:r>
              <a:rPr lang="en-US" dirty="0"/>
              <a:t>Certified C&amp;P Examiner since 2023</a:t>
            </a:r>
          </a:p>
          <a:p>
            <a:pPr marL="137160" indent="0">
              <a:buNone/>
            </a:pPr>
            <a:r>
              <a:rPr lang="en-US" dirty="0"/>
              <a:t>Certified MEE Level 2:  ACPM and WRIISC</a:t>
            </a:r>
          </a:p>
          <a:p>
            <a:pPr marL="137160" indent="0">
              <a:buNone/>
            </a:pPr>
            <a:r>
              <a:rPr lang="en-US" dirty="0"/>
              <a:t>Certified Medical Examiner:  Federal Motor Carrier Safety Administration</a:t>
            </a:r>
          </a:p>
          <a:p>
            <a:pPr marL="137160" indent="0">
              <a:buNone/>
            </a:pPr>
            <a:r>
              <a:rPr lang="en-US" dirty="0"/>
              <a:t>Medical Examiner:  US Service Academy and ROTC Candidates</a:t>
            </a:r>
          </a:p>
          <a:p>
            <a:pPr marL="137160" indent="0">
              <a:buNone/>
            </a:pPr>
            <a:r>
              <a:rPr lang="en-US" dirty="0"/>
              <a:t>Assistant Clinical Professor USD School of Health Science</a:t>
            </a:r>
          </a:p>
          <a:p>
            <a:pPr marL="137160" indent="0">
              <a:buNone/>
            </a:pPr>
            <a:r>
              <a:rPr lang="en-US" dirty="0"/>
              <a:t>Master’s Degree Physician Assistant Studies, Daemen College 2006</a:t>
            </a:r>
          </a:p>
          <a:p>
            <a:pPr marL="137160" indent="0">
              <a:buNone/>
            </a:pPr>
            <a:r>
              <a:rPr lang="en-US" dirty="0"/>
              <a:t>Certifications Held:  CALS, ATLS, ACLS, ACLS-I, BLS, BLS-I, PALS, NIMS, AEMT</a:t>
            </a:r>
          </a:p>
          <a:p>
            <a:pPr marL="137160" indent="0">
              <a:buNone/>
            </a:pPr>
            <a:r>
              <a:rPr lang="en-US" dirty="0"/>
              <a:t>Clinical Experience: FP, IM, Pulm, Sleep, Hospitalist, Emergency</a:t>
            </a:r>
          </a:p>
          <a:p>
            <a:pPr marL="137160" indent="0">
              <a:buNone/>
            </a:pPr>
            <a:r>
              <a:rPr lang="en-US" dirty="0"/>
              <a:t>Health Care Administrator, Healthcare Consultant, Health Grants Advisor</a:t>
            </a:r>
          </a:p>
          <a:p>
            <a:pPr marL="137160" indent="0">
              <a:buNone/>
            </a:pPr>
            <a:endParaRPr lang="en-US" dirty="0"/>
          </a:p>
          <a:p>
            <a:pPr marL="137160" indent="0">
              <a:buNone/>
            </a:pPr>
            <a:endParaRPr lang="en-US" dirty="0"/>
          </a:p>
          <a:p>
            <a:pPr marL="137160" indent="0">
              <a:buNone/>
            </a:pPr>
            <a:endParaRPr lang="en-US" dirty="0"/>
          </a:p>
          <a:p>
            <a:pPr marL="137160" indent="0">
              <a:buNone/>
            </a:pPr>
            <a:endParaRPr lang="en-US" dirty="0"/>
          </a:p>
        </p:txBody>
      </p:sp>
      <p:sp>
        <p:nvSpPr>
          <p:cNvPr id="3" name="Title 2">
            <a:extLst>
              <a:ext uri="{FF2B5EF4-FFF2-40B4-BE49-F238E27FC236}">
                <a16:creationId xmlns:a16="http://schemas.microsoft.com/office/drawing/2014/main" id="{F5E28822-6F01-9537-B2E5-9F8F4B887378}"/>
              </a:ext>
            </a:extLst>
          </p:cNvPr>
          <p:cNvSpPr>
            <a:spLocks noGrp="1"/>
          </p:cNvSpPr>
          <p:nvPr>
            <p:ph type="title"/>
          </p:nvPr>
        </p:nvSpPr>
        <p:spPr>
          <a:xfrm>
            <a:off x="609600" y="427383"/>
            <a:ext cx="10972800" cy="983974"/>
          </a:xfrm>
        </p:spPr>
        <p:txBody>
          <a:bodyPr>
            <a:normAutofit/>
          </a:bodyPr>
          <a:lstStyle/>
          <a:p>
            <a:r>
              <a:rPr lang="en-US" dirty="0"/>
              <a:t>Credentials</a:t>
            </a:r>
          </a:p>
        </p:txBody>
      </p:sp>
    </p:spTree>
    <p:extLst>
      <p:ext uri="{BB962C8B-B14F-4D97-AF65-F5344CB8AC3E}">
        <p14:creationId xmlns:p14="http://schemas.microsoft.com/office/powerpoint/2010/main" val="726712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BD8C1D-8914-96E1-D8F6-DF95860D8B99}"/>
              </a:ext>
            </a:extLst>
          </p:cNvPr>
          <p:cNvSpPr>
            <a:spLocks noGrp="1"/>
          </p:cNvSpPr>
          <p:nvPr>
            <p:ph idx="1"/>
          </p:nvPr>
        </p:nvSpPr>
        <p:spPr>
          <a:xfrm>
            <a:off x="609600" y="1240971"/>
            <a:ext cx="10972800" cy="5449078"/>
          </a:xfrm>
        </p:spPr>
        <p:txBody>
          <a:bodyPr>
            <a:normAutofit fontScale="55000" lnSpcReduction="20000"/>
          </a:bodyPr>
          <a:lstStyle/>
          <a:p>
            <a:r>
              <a:rPr lang="en-US" dirty="0"/>
              <a:t>Direct Service Connection:</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3A. THE CLAIMED CONDITION WAS AT LEAST AS LIKELY AS NOT (LIKELIHOOD IS AT LEAST APPROXIMATELY BALANCED OR NEARLY EQUAL, IF NOT HIGHER) INCURRED IN OR CAUSED BY THE CLAIMED IN-SERVICE INJURY, EVENT, OR ILLNESS.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3B.THE CLAIMED CONDITION WAS LESS LIKELY THAN NOT (LIKELIHOOD IS LESS THAN APPROXIMATELY BALANCED OR NEARLY EQUAL) INCURRED IN OR CAUSED BY THE CLAIMED IN-SERVICE INJURY, EVENT, OR ILLNESS. </a:t>
            </a:r>
          </a:p>
          <a:p>
            <a:endParaRPr lang="en-US" sz="1800" dirty="0">
              <a:solidFill>
                <a:srgbClr val="000000"/>
              </a:solidFill>
              <a:latin typeface="Arial" panose="020B0604020202020204" pitchFamily="34" charset="0"/>
            </a:endParaRPr>
          </a:p>
          <a:p>
            <a:r>
              <a:rPr lang="en-US" dirty="0"/>
              <a:t>Secondary Service Connection:</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4A. THE CLAIMED CONDITION IS AT LEAST AS LIKELY AS NOT (LIKELIHOOD IS AT LEAST APPROXIMATELY BALANCED OR NEARLY EQUAL, IF NOT HIGHER) PROXIMATELY DUE TO OR THE RESULT OF THE VETERAN'S SERVICE CONNECTED CONDITION. PROVIDE RATIONALE IN SECTION C.</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4B. THE CLAIMED CONDITION IS LESS LIKELY THAN NOT (LIKELIHOOD IS LESS THAN APPROXIMATELY BALANCED OR NEARLY EQUAL) PROXIMATELY DUE TO OR THE RESULT OF THE VETERAN'S SERVICE CONNECTED CONDITION. </a:t>
            </a:r>
          </a:p>
          <a:p>
            <a:endParaRPr lang="en-US" sz="1800" dirty="0">
              <a:solidFill>
                <a:srgbClr val="000000"/>
              </a:solidFill>
              <a:latin typeface="Arial" panose="020B0604020202020204" pitchFamily="34" charset="0"/>
            </a:endParaRPr>
          </a:p>
          <a:p>
            <a:r>
              <a:rPr lang="en-US" dirty="0"/>
              <a:t>Aggravation of Pre-Existing Condition:</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5A. THE CLAIMED CONDITION, WHICH CLEARLY AND UNMISTAKABLY EXISTED PRIOR TO SERVICE, WAS AGGRAVATED BEYOND ITS NATURAL PROGRESSION BY AN IN-SERVICE INJURY, EVENT, OR ILLNESS. PROVIDE RATIONALE IN SECTION C.</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5B. THE CLAIMED CONDITION, WHICH CLEARLY AND UNMISTAKABLY EXISTED PRIOR TO SERVICE, WAS CLEARLY AND UNMISTAKABLY NOT AGGRAVATED BEYOND ITS NATURAL PROGRESSION BY AN IN-SERVICE INJURY, EVENT, OR ILLNESS. </a:t>
            </a:r>
          </a:p>
          <a:p>
            <a:pPr marL="137160" indent="0">
              <a:buNone/>
            </a:pPr>
            <a:endParaRPr lang="en-US" sz="1800" dirty="0">
              <a:solidFill>
                <a:srgbClr val="000000"/>
              </a:solidFill>
              <a:latin typeface="Arial" panose="020B0604020202020204" pitchFamily="34" charset="0"/>
            </a:endParaRPr>
          </a:p>
          <a:p>
            <a:pPr marL="137160" indent="0">
              <a:buNone/>
            </a:pPr>
            <a:endParaRPr lang="en-US" dirty="0"/>
          </a:p>
          <a:p>
            <a:r>
              <a:rPr lang="en-US" dirty="0"/>
              <a:t>Medical Opinion for Toxic Exposure Risk Activities (TERA):</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7A. THE CLAIMED CONDITION WAS AT LEAST AS LIKELY AS NOT (LIKELIHOOD IS AT LEAST APPROXIMATELY BALANCED OR NEARLY EQUAL, IF NOT HIGHER) CAUSED BY THE INDICATED TOXIC EXPOSURE RISK ACTIVITY(IES), AFTER CONSIDERING THE TOTAL POTENTIAL EXPOSURE THROUGH ALL APPLICABLE MILITARY DEPLOYMENTS OF THE VETERAN AND THE SYNERGISTIC, COMBINED EFFECT OF ALL TOXIC EXPOSURE RISK ACTIVITIES OF THE VETERAN. PROVIDE RATIONALE IN SECTION C.</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7B.THE CLAIMED CONDITION WAS LESS LIKELY THAN NOT (LIKELIHOOD IS LESS THAN APPROXIMATELY BALANCED OR NEARLY EQUAL) CAUSED BY THE INDICATED TOXIC EXPOSURE RISK ACTIVITY(IES), AFTER CONSIDERING THE TOTAL POTENTIAL EXPOSURE THROUGH ALL APPLICABLE MILITARY DEPLOYMENTS OF THE VETERAN AND THE SYNERGISTIC, COMBINED EFFECT OF ALL TOXIC EXPOSURE RISK ACTIVITIES OF THE VETERAN.</a:t>
            </a:r>
          </a:p>
          <a:p>
            <a:endParaRPr lang="en-US" sz="1800" dirty="0">
              <a:solidFill>
                <a:srgbClr val="000000"/>
              </a:solidFill>
              <a:latin typeface="Arial" panose="020B0604020202020204" pitchFamily="34" charset="0"/>
            </a:endParaRPr>
          </a:p>
          <a:p>
            <a:endParaRPr lang="en-US" dirty="0"/>
          </a:p>
          <a:p>
            <a:endParaRPr lang="en-US" dirty="0"/>
          </a:p>
          <a:p>
            <a:endParaRPr lang="en-US" dirty="0"/>
          </a:p>
        </p:txBody>
      </p:sp>
      <p:sp>
        <p:nvSpPr>
          <p:cNvPr id="3" name="Title 2">
            <a:extLst>
              <a:ext uri="{FF2B5EF4-FFF2-40B4-BE49-F238E27FC236}">
                <a16:creationId xmlns:a16="http://schemas.microsoft.com/office/drawing/2014/main" id="{93076579-4E48-289C-7569-6BF13B0E73B8}"/>
              </a:ext>
            </a:extLst>
          </p:cNvPr>
          <p:cNvSpPr>
            <a:spLocks noGrp="1"/>
          </p:cNvSpPr>
          <p:nvPr>
            <p:ph type="title"/>
          </p:nvPr>
        </p:nvSpPr>
        <p:spPr/>
        <p:txBody>
          <a:bodyPr/>
          <a:lstStyle/>
          <a:p>
            <a:r>
              <a:rPr lang="en-US" dirty="0"/>
              <a:t>Medical Opinion Language</a:t>
            </a:r>
          </a:p>
        </p:txBody>
      </p:sp>
    </p:spTree>
    <p:extLst>
      <p:ext uri="{BB962C8B-B14F-4D97-AF65-F5344CB8AC3E}">
        <p14:creationId xmlns:p14="http://schemas.microsoft.com/office/powerpoint/2010/main" val="2714659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2F304A-1F2F-1785-B330-51E826495200}"/>
              </a:ext>
            </a:extLst>
          </p:cNvPr>
          <p:cNvSpPr>
            <a:spLocks noGrp="1"/>
          </p:cNvSpPr>
          <p:nvPr>
            <p:ph idx="1"/>
          </p:nvPr>
        </p:nvSpPr>
        <p:spPr/>
        <p:txBody>
          <a:bodyPr>
            <a:normAutofit fontScale="62500" lnSpcReduction="20000"/>
          </a:bodyPr>
          <a:lstStyle/>
          <a:p>
            <a:r>
              <a:rPr lang="en-US" dirty="0"/>
              <a:t>Gulf War Opinion:</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7A. Please evaluate the medical records for this Veteran with Southwest Asia service for any chronic disability pattern. For each condition and/or symptom identified in the Gulf War General Medical Examination questionnaire or any other associated questionnaire, determine whether the Veteran's disability pattern is:. </a:t>
            </a:r>
          </a:p>
          <a:p>
            <a:r>
              <a:rPr lang="en-US" sz="1800" b="0" i="0" u="none" strike="noStrike" baseline="0" dirty="0">
                <a:solidFill>
                  <a:srgbClr val="FFFF00"/>
                </a:solidFill>
                <a:latin typeface="Arial" panose="020B0604020202020204" pitchFamily="34" charset="0"/>
              </a:rPr>
              <a:t>(1) an undiagnosed illness (2) a diagnosable but medically unexplained chronic multi-symptom illness of unknown etiology (MUCMI) (3) a diagnosable chronic multi-symptom illness with a partially explained etiology, or (4) a disease with a clear and specific etiology and diagnosis. If, after reviewing the claims file, you determine that the Veteran's disability pattern was either (1) an undiagnosed illness; or (2) MUCMI, then please provide a medical statement identifying which disability pattern (1 or 2) is present with supporting rationale in 7B and/or 7C. For any signs or symptoms described in the Gulf War General Medical Examination questionnaire or any other associated questionnaire, identify those that are attributable to each undiagnosed illness or MUCMI. </a:t>
            </a:r>
          </a:p>
          <a:p>
            <a:r>
              <a:rPr lang="en-US" sz="1800" b="0" i="0" u="none" strike="noStrike" baseline="0" dirty="0">
                <a:solidFill>
                  <a:srgbClr val="FFFF00"/>
                </a:solidFill>
                <a:latin typeface="Arial" panose="020B0604020202020204" pitchFamily="34" charset="0"/>
              </a:rPr>
              <a:t>If, after reviewing the claims file, you determine that the Veteran's disability pattern was either (3) a diagnosable chronic multi-symptom illness with a partially explained etiology, or (4) a disease with a clear and specific etiology and diagnosis, then please provide a medical statement identifying which disability pattern (3 or 4) is present and provide a medical statement with supporting rationale in 7B and/or 7C. The rationale must address both the etiology and pathophysiology for each disability pattern. Also complete the Medical Opinion for Toxic Exposure Risk Activities (TERA) in Section VIII.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7B. Medical statement with supporting rationale explaining disability pattern (for each condition):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7C. Are any of the diagnoses a gastrointestinal disorder?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If yes, indicate if the gastrointestinal disorder is functional (disability pattern 1 or 2), or structural (disability pattern 3 or 4).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Functional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Structural </a:t>
            </a:r>
          </a:p>
          <a:p>
            <a:endParaRPr lang="en-US" sz="1800" b="0" i="0" u="none" strike="noStrike" baseline="0" dirty="0">
              <a:solidFill>
                <a:srgbClr val="FFFF00"/>
              </a:solidFill>
              <a:latin typeface="Arial" panose="020B0604020202020204" pitchFamily="34" charset="0"/>
            </a:endParaRPr>
          </a:p>
          <a:p>
            <a:r>
              <a:rPr lang="en-US" sz="1800" b="0" i="0" u="none" strike="noStrike" baseline="0" dirty="0">
                <a:solidFill>
                  <a:srgbClr val="FFFF00"/>
                </a:solidFill>
                <a:latin typeface="Arial" panose="020B0604020202020204" pitchFamily="34" charset="0"/>
              </a:rPr>
              <a:t>Provide an explanation of whether the disorder is functional or structural and discuss any testing (if available) that was completed identifying the specific gastrointestinal disorder diagnosed </a:t>
            </a:r>
            <a:endParaRPr lang="en-US" dirty="0">
              <a:solidFill>
                <a:srgbClr val="FFFF00"/>
              </a:solidFill>
            </a:endParaRPr>
          </a:p>
        </p:txBody>
      </p:sp>
      <p:sp>
        <p:nvSpPr>
          <p:cNvPr id="3" name="Title 2">
            <a:extLst>
              <a:ext uri="{FF2B5EF4-FFF2-40B4-BE49-F238E27FC236}">
                <a16:creationId xmlns:a16="http://schemas.microsoft.com/office/drawing/2014/main" id="{1813EA7E-2BC5-2852-966A-7E906136B3C3}"/>
              </a:ext>
            </a:extLst>
          </p:cNvPr>
          <p:cNvSpPr>
            <a:spLocks noGrp="1"/>
          </p:cNvSpPr>
          <p:nvPr>
            <p:ph type="title"/>
          </p:nvPr>
        </p:nvSpPr>
        <p:spPr/>
        <p:txBody>
          <a:bodyPr/>
          <a:lstStyle/>
          <a:p>
            <a:r>
              <a:rPr lang="en-US" dirty="0"/>
              <a:t>Medical Opinion Language</a:t>
            </a:r>
          </a:p>
        </p:txBody>
      </p:sp>
    </p:spTree>
    <p:extLst>
      <p:ext uri="{BB962C8B-B14F-4D97-AF65-F5344CB8AC3E}">
        <p14:creationId xmlns:p14="http://schemas.microsoft.com/office/powerpoint/2010/main" val="91600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734749-C2AA-347F-D72C-3B24FD49DEE9}"/>
              </a:ext>
            </a:extLst>
          </p:cNvPr>
          <p:cNvSpPr>
            <a:spLocks noGrp="1"/>
          </p:cNvSpPr>
          <p:nvPr>
            <p:ph type="title" idx="4294967295"/>
          </p:nvPr>
        </p:nvSpPr>
        <p:spPr>
          <a:xfrm>
            <a:off x="0" y="274638"/>
            <a:ext cx="10972800" cy="1143000"/>
          </a:xfrm>
        </p:spPr>
        <p:txBody>
          <a:bodyPr/>
          <a:lstStyle/>
          <a:p>
            <a:r>
              <a:rPr lang="en-US" dirty="0"/>
              <a:t>What </a:t>
            </a:r>
            <a:r>
              <a:rPr lang="en-US"/>
              <a:t>Could Possibly </a:t>
            </a:r>
            <a:r>
              <a:rPr lang="en-US" dirty="0"/>
              <a:t>Go Wrong?</a:t>
            </a:r>
          </a:p>
        </p:txBody>
      </p:sp>
    </p:spTree>
    <p:extLst>
      <p:ext uri="{BB962C8B-B14F-4D97-AF65-F5344CB8AC3E}">
        <p14:creationId xmlns:p14="http://schemas.microsoft.com/office/powerpoint/2010/main" val="1917100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85C895-F797-D42A-7917-2021CC51CF17}"/>
              </a:ext>
            </a:extLst>
          </p:cNvPr>
          <p:cNvSpPr>
            <a:spLocks noGrp="1"/>
          </p:cNvSpPr>
          <p:nvPr>
            <p:ph idx="1"/>
          </p:nvPr>
        </p:nvSpPr>
        <p:spPr/>
        <p:txBody>
          <a:bodyPr/>
          <a:lstStyle/>
          <a:p>
            <a:r>
              <a:rPr lang="en-US" dirty="0"/>
              <a:t>VA providers MAY but are NOT required to complete nexus letters or complete exam DBQs.</a:t>
            </a:r>
          </a:p>
          <a:p>
            <a:r>
              <a:rPr lang="en-US" dirty="0"/>
              <a:t>If </a:t>
            </a:r>
            <a:r>
              <a:rPr lang="en-US"/>
              <a:t>they choose </a:t>
            </a:r>
            <a:r>
              <a:rPr lang="en-US" dirty="0"/>
              <a:t>to </a:t>
            </a:r>
            <a:r>
              <a:rPr lang="en-US"/>
              <a:t>complete an </a:t>
            </a:r>
            <a:r>
              <a:rPr lang="en-US" dirty="0"/>
              <a:t>examination or a nexus letter, they must meet the standards required of any certified medical examiner.</a:t>
            </a:r>
          </a:p>
          <a:p>
            <a:pPr marL="137160" indent="0">
              <a:buNone/>
            </a:pPr>
            <a:endParaRPr lang="en-US" dirty="0"/>
          </a:p>
        </p:txBody>
      </p:sp>
      <p:sp>
        <p:nvSpPr>
          <p:cNvPr id="3" name="Title 2">
            <a:extLst>
              <a:ext uri="{FF2B5EF4-FFF2-40B4-BE49-F238E27FC236}">
                <a16:creationId xmlns:a16="http://schemas.microsoft.com/office/drawing/2014/main" id="{8921E2E5-3893-6F6D-E6DE-7FC446267C5F}"/>
              </a:ext>
            </a:extLst>
          </p:cNvPr>
          <p:cNvSpPr>
            <a:spLocks noGrp="1"/>
          </p:cNvSpPr>
          <p:nvPr>
            <p:ph type="title"/>
          </p:nvPr>
        </p:nvSpPr>
        <p:spPr/>
        <p:txBody>
          <a:bodyPr/>
          <a:lstStyle/>
          <a:p>
            <a:r>
              <a:rPr lang="en-US" dirty="0"/>
              <a:t>Primary/Specialty Care Nexus Letters</a:t>
            </a:r>
          </a:p>
        </p:txBody>
      </p:sp>
    </p:spTree>
    <p:extLst>
      <p:ext uri="{BB962C8B-B14F-4D97-AF65-F5344CB8AC3E}">
        <p14:creationId xmlns:p14="http://schemas.microsoft.com/office/powerpoint/2010/main" val="4131375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A49974-EC01-C44A-55AC-141BCAF12B3C}"/>
              </a:ext>
            </a:extLst>
          </p:cNvPr>
          <p:cNvSpPr>
            <a:spLocks noGrp="1"/>
          </p:cNvSpPr>
          <p:nvPr>
            <p:ph idx="1"/>
          </p:nvPr>
        </p:nvSpPr>
        <p:spPr/>
        <p:txBody>
          <a:bodyPr/>
          <a:lstStyle/>
          <a:p>
            <a:r>
              <a:rPr lang="en-US" dirty="0"/>
              <a:t>Diagnose the problem.</a:t>
            </a:r>
          </a:p>
          <a:p>
            <a:r>
              <a:rPr lang="en-US" dirty="0"/>
              <a:t>Helpful testing:  PFT, Polysomnography, CT or X-ray (only if none already existing).</a:t>
            </a:r>
          </a:p>
          <a:p>
            <a:r>
              <a:rPr lang="en-US" dirty="0"/>
              <a:t>Update the problem list in CPRS.  Include original date of diagnosis if known.</a:t>
            </a:r>
          </a:p>
          <a:p>
            <a:r>
              <a:rPr lang="en-US" dirty="0"/>
              <a:t>NEVER tell the Veteran that you believe a condition is service connected in any way.</a:t>
            </a:r>
          </a:p>
          <a:p>
            <a:r>
              <a:rPr lang="en-US" dirty="0"/>
              <a:t>NEVER “estimate” the percentage of a claimed condition.</a:t>
            </a:r>
          </a:p>
          <a:p>
            <a:r>
              <a:rPr lang="en-US" dirty="0"/>
              <a:t>If in doubt, check it out….give us a call.</a:t>
            </a:r>
          </a:p>
          <a:p>
            <a:endParaRPr lang="en-US" dirty="0"/>
          </a:p>
        </p:txBody>
      </p:sp>
      <p:sp>
        <p:nvSpPr>
          <p:cNvPr id="3" name="Title 2">
            <a:extLst>
              <a:ext uri="{FF2B5EF4-FFF2-40B4-BE49-F238E27FC236}">
                <a16:creationId xmlns:a16="http://schemas.microsoft.com/office/drawing/2014/main" id="{FEBA1E85-D5B9-70CB-2BCC-25D780A1DD9B}"/>
              </a:ext>
            </a:extLst>
          </p:cNvPr>
          <p:cNvSpPr>
            <a:spLocks noGrp="1"/>
          </p:cNvSpPr>
          <p:nvPr>
            <p:ph type="title"/>
          </p:nvPr>
        </p:nvSpPr>
        <p:spPr/>
        <p:txBody>
          <a:bodyPr/>
          <a:lstStyle/>
          <a:p>
            <a:r>
              <a:rPr lang="en-US" dirty="0"/>
              <a:t>Helpful Items for VA Providers</a:t>
            </a:r>
          </a:p>
        </p:txBody>
      </p:sp>
    </p:spTree>
    <p:extLst>
      <p:ext uri="{BB962C8B-B14F-4D97-AF65-F5344CB8AC3E}">
        <p14:creationId xmlns:p14="http://schemas.microsoft.com/office/powerpoint/2010/main" val="7560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A99EE6-C2BD-AFAC-6378-B0265815EF62}"/>
              </a:ext>
            </a:extLst>
          </p:cNvPr>
          <p:cNvSpPr>
            <a:spLocks noGrp="1"/>
          </p:cNvSpPr>
          <p:nvPr>
            <p:ph idx="1"/>
          </p:nvPr>
        </p:nvSpPr>
        <p:spPr/>
        <p:txBody>
          <a:bodyPr>
            <a:normAutofit fontScale="92500" lnSpcReduction="10000"/>
          </a:bodyPr>
          <a:lstStyle/>
          <a:p>
            <a:r>
              <a:rPr lang="en-US" dirty="0"/>
              <a:t>Please do not delay a claim for a nexus letter</a:t>
            </a:r>
          </a:p>
          <a:p>
            <a:r>
              <a:rPr lang="en-US" dirty="0"/>
              <a:t>Please avoid asking Veterans to request exam DBQs be completed by VA providers</a:t>
            </a:r>
          </a:p>
          <a:p>
            <a:r>
              <a:rPr lang="en-US" dirty="0"/>
              <a:t>Please avoid asking Veterans to request nexus letters from VA providers (Work in progress for claims where an opinion is needed to re-open a claim)</a:t>
            </a:r>
          </a:p>
          <a:p>
            <a:r>
              <a:rPr lang="en-US" dirty="0"/>
              <a:t>Please do not tell a Veteran that any condition is service connected or estimate the percentage of a service-connected condition.</a:t>
            </a:r>
          </a:p>
          <a:p>
            <a:r>
              <a:rPr lang="en-US" dirty="0"/>
              <a:t>If you have a question, reach out and ask: </a:t>
            </a:r>
          </a:p>
          <a:p>
            <a:pPr lvl="1"/>
            <a:r>
              <a:rPr lang="en-US" dirty="0"/>
              <a:t>TEAMS</a:t>
            </a:r>
          </a:p>
          <a:p>
            <a:pPr lvl="1"/>
            <a:r>
              <a:rPr lang="en-US" dirty="0">
                <a:highlight>
                  <a:srgbClr val="FFFF00"/>
                </a:highlight>
                <a:hlinkClick r:id="rId2"/>
              </a:rPr>
              <a:t>mark.cali@va.gov</a:t>
            </a:r>
            <a:endParaRPr lang="en-US" dirty="0">
              <a:highlight>
                <a:srgbClr val="FFFF00"/>
              </a:highlight>
            </a:endParaRPr>
          </a:p>
          <a:p>
            <a:pPr lvl="1"/>
            <a:r>
              <a:rPr lang="en-US" dirty="0"/>
              <a:t>605-745-2000 X22519</a:t>
            </a:r>
          </a:p>
          <a:p>
            <a:pPr marL="1783080" lvl="6" indent="0">
              <a:buNone/>
            </a:pPr>
            <a:endParaRPr lang="en-US" dirty="0"/>
          </a:p>
        </p:txBody>
      </p:sp>
      <p:sp>
        <p:nvSpPr>
          <p:cNvPr id="3" name="Title 2">
            <a:extLst>
              <a:ext uri="{FF2B5EF4-FFF2-40B4-BE49-F238E27FC236}">
                <a16:creationId xmlns:a16="http://schemas.microsoft.com/office/drawing/2014/main" id="{CC6E1905-047B-3F95-5EB1-7191178E009B}"/>
              </a:ext>
            </a:extLst>
          </p:cNvPr>
          <p:cNvSpPr>
            <a:spLocks noGrp="1"/>
          </p:cNvSpPr>
          <p:nvPr>
            <p:ph type="title"/>
          </p:nvPr>
        </p:nvSpPr>
        <p:spPr/>
        <p:txBody>
          <a:bodyPr/>
          <a:lstStyle/>
          <a:p>
            <a:r>
              <a:rPr lang="en-US" dirty="0"/>
              <a:t>Helpful Hints for VSOs</a:t>
            </a:r>
          </a:p>
        </p:txBody>
      </p:sp>
    </p:spTree>
    <p:extLst>
      <p:ext uri="{BB962C8B-B14F-4D97-AF65-F5344CB8AC3E}">
        <p14:creationId xmlns:p14="http://schemas.microsoft.com/office/powerpoint/2010/main" val="774000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992096-CF54-A840-4A4F-88C3E8CFCCE6}"/>
              </a:ext>
            </a:extLst>
          </p:cNvPr>
          <p:cNvSpPr>
            <a:spLocks noGrp="1"/>
          </p:cNvSpPr>
          <p:nvPr>
            <p:ph idx="1"/>
          </p:nvPr>
        </p:nvSpPr>
        <p:spPr/>
        <p:txBody>
          <a:bodyPr/>
          <a:lstStyle/>
          <a:p>
            <a:r>
              <a:rPr lang="en-US" dirty="0"/>
              <a:t>Exploring adding a Fee Basis C&amp;P Clinician</a:t>
            </a:r>
          </a:p>
          <a:p>
            <a:r>
              <a:rPr lang="en-US" dirty="0"/>
              <a:t>Internal Referral</a:t>
            </a:r>
          </a:p>
          <a:p>
            <a:r>
              <a:rPr lang="en-US" dirty="0"/>
              <a:t>Maintaining and expanding communication avenues</a:t>
            </a:r>
          </a:p>
          <a:p>
            <a:r>
              <a:rPr lang="en-US" dirty="0"/>
              <a:t>Increasing the enabled DBQs examination types</a:t>
            </a:r>
          </a:p>
          <a:p>
            <a:r>
              <a:rPr lang="en-US" dirty="0"/>
              <a:t>Expanding capacity to perform C&amp;P examinations in the CLC and CBOCs</a:t>
            </a:r>
          </a:p>
          <a:p>
            <a:endParaRPr lang="en-US" dirty="0"/>
          </a:p>
        </p:txBody>
      </p:sp>
      <p:sp>
        <p:nvSpPr>
          <p:cNvPr id="3" name="Title 2">
            <a:extLst>
              <a:ext uri="{FF2B5EF4-FFF2-40B4-BE49-F238E27FC236}">
                <a16:creationId xmlns:a16="http://schemas.microsoft.com/office/drawing/2014/main" id="{B2E61E42-391E-7288-61A0-AED98BD927FD}"/>
              </a:ext>
            </a:extLst>
          </p:cNvPr>
          <p:cNvSpPr>
            <a:spLocks noGrp="1"/>
          </p:cNvSpPr>
          <p:nvPr>
            <p:ph type="title"/>
          </p:nvPr>
        </p:nvSpPr>
        <p:spPr/>
        <p:txBody>
          <a:bodyPr/>
          <a:lstStyle/>
          <a:p>
            <a:r>
              <a:rPr lang="en-US" dirty="0"/>
              <a:t>Initiatives</a:t>
            </a:r>
          </a:p>
        </p:txBody>
      </p:sp>
    </p:spTree>
    <p:extLst>
      <p:ext uri="{BB962C8B-B14F-4D97-AF65-F5344CB8AC3E}">
        <p14:creationId xmlns:p14="http://schemas.microsoft.com/office/powerpoint/2010/main" val="2016933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E0EF9-714B-8D6C-ECEB-056248F9ED91}"/>
              </a:ext>
            </a:extLst>
          </p:cNvPr>
          <p:cNvSpPr>
            <a:spLocks noGrp="1"/>
          </p:cNvSpPr>
          <p:nvPr>
            <p:ph idx="1"/>
          </p:nvPr>
        </p:nvSpPr>
        <p:spPr/>
        <p:txBody>
          <a:bodyPr/>
          <a:lstStyle/>
          <a:p>
            <a:pPr marL="137160" indent="0">
              <a:buNone/>
            </a:pPr>
            <a:r>
              <a:rPr lang="en-US" dirty="0"/>
              <a:t>Administrative Staff:  Two MSA’s </a:t>
            </a:r>
          </a:p>
          <a:p>
            <a:pPr marL="137160" indent="0">
              <a:buNone/>
            </a:pPr>
            <a:r>
              <a:rPr lang="en-US" dirty="0"/>
              <a:t>Clinical Staff:  Three Physician Assistants</a:t>
            </a:r>
          </a:p>
          <a:p>
            <a:r>
              <a:rPr lang="en-US" dirty="0"/>
              <a:t>One Dedicated Comp &amp; Pen</a:t>
            </a:r>
          </a:p>
          <a:p>
            <a:r>
              <a:rPr lang="en-US" dirty="0"/>
              <a:t>One Comp &amp; Pen and Environmental Health</a:t>
            </a:r>
          </a:p>
          <a:p>
            <a:r>
              <a:rPr lang="en-US" dirty="0"/>
              <a:t>One Dedicated Environmental Health</a:t>
            </a:r>
          </a:p>
          <a:p>
            <a:pPr marL="137160" indent="0">
              <a:buNone/>
            </a:pPr>
            <a:r>
              <a:rPr lang="en-US" dirty="0"/>
              <a:t>Specialty Clinicians:</a:t>
            </a:r>
          </a:p>
          <a:p>
            <a:pPr marL="137160" indent="0">
              <a:buNone/>
            </a:pPr>
            <a:r>
              <a:rPr lang="en-US" dirty="0"/>
              <a:t>Audiology  Mental Health</a:t>
            </a:r>
          </a:p>
          <a:p>
            <a:pPr marL="137160" indent="0">
              <a:buNone/>
            </a:pPr>
            <a:endParaRPr lang="en-US" dirty="0"/>
          </a:p>
          <a:p>
            <a:pPr marL="137160" indent="0">
              <a:buNone/>
            </a:pPr>
            <a:endParaRPr lang="en-US" dirty="0"/>
          </a:p>
          <a:p>
            <a:pPr marL="137160" indent="0">
              <a:buNone/>
            </a:pPr>
            <a:endParaRPr lang="en-US" dirty="0"/>
          </a:p>
        </p:txBody>
      </p:sp>
      <p:sp>
        <p:nvSpPr>
          <p:cNvPr id="3" name="Title 2">
            <a:extLst>
              <a:ext uri="{FF2B5EF4-FFF2-40B4-BE49-F238E27FC236}">
                <a16:creationId xmlns:a16="http://schemas.microsoft.com/office/drawing/2014/main" id="{CC601A71-3F6D-C5B0-BEF1-59BA29F9AF62}"/>
              </a:ext>
            </a:extLst>
          </p:cNvPr>
          <p:cNvSpPr>
            <a:spLocks noGrp="1"/>
          </p:cNvSpPr>
          <p:nvPr>
            <p:ph type="title"/>
          </p:nvPr>
        </p:nvSpPr>
        <p:spPr/>
        <p:txBody>
          <a:bodyPr/>
          <a:lstStyle/>
          <a:p>
            <a:r>
              <a:rPr lang="en-US" dirty="0"/>
              <a:t>Black Hills VA C&amp;P </a:t>
            </a:r>
          </a:p>
        </p:txBody>
      </p:sp>
    </p:spTree>
    <p:extLst>
      <p:ext uri="{BB962C8B-B14F-4D97-AF65-F5344CB8AC3E}">
        <p14:creationId xmlns:p14="http://schemas.microsoft.com/office/powerpoint/2010/main" val="223337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39B60-985D-5882-81F1-05B9083162E3}"/>
              </a:ext>
            </a:extLst>
          </p:cNvPr>
          <p:cNvSpPr>
            <a:spLocks noGrp="1"/>
          </p:cNvSpPr>
          <p:nvPr>
            <p:ph type="title"/>
          </p:nvPr>
        </p:nvSpPr>
        <p:spPr/>
        <p:txBody>
          <a:bodyPr/>
          <a:lstStyle/>
          <a:p>
            <a:r>
              <a:rPr lang="en-US" dirty="0"/>
              <a:t>Compensation &amp; Pension Defined</a:t>
            </a:r>
          </a:p>
        </p:txBody>
      </p:sp>
      <p:sp>
        <p:nvSpPr>
          <p:cNvPr id="3" name="Content Placeholder 2">
            <a:extLst>
              <a:ext uri="{FF2B5EF4-FFF2-40B4-BE49-F238E27FC236}">
                <a16:creationId xmlns:a16="http://schemas.microsoft.com/office/drawing/2014/main" id="{0B807309-09EA-620B-6713-76DEFE16D38A}"/>
              </a:ext>
            </a:extLst>
          </p:cNvPr>
          <p:cNvSpPr>
            <a:spLocks noGrp="1"/>
          </p:cNvSpPr>
          <p:nvPr>
            <p:ph idx="1"/>
          </p:nvPr>
        </p:nvSpPr>
        <p:spPr/>
        <p:txBody>
          <a:bodyPr>
            <a:normAutofit/>
          </a:bodyPr>
          <a:lstStyle/>
          <a:p>
            <a:r>
              <a:rPr lang="en-US" dirty="0"/>
              <a:t>Perform examinations with a focus on determining if claimed conditions are present and at what current level of severity.</a:t>
            </a:r>
          </a:p>
          <a:p>
            <a:r>
              <a:rPr lang="en-US" dirty="0"/>
              <a:t>Provide medical opinions regarding the nexus between the claimed condition and the Veteran’s service. </a:t>
            </a:r>
          </a:p>
          <a:p>
            <a:r>
              <a:rPr lang="en-US" dirty="0"/>
              <a:t>Examinations are forensic and not treatment oriented.</a:t>
            </a:r>
          </a:p>
          <a:p>
            <a:r>
              <a:rPr lang="en-US" dirty="0"/>
              <a:t>Examination formats and medical opinions must comply with legal requirements.</a:t>
            </a:r>
          </a:p>
        </p:txBody>
      </p:sp>
    </p:spTree>
    <p:extLst>
      <p:ext uri="{BB962C8B-B14F-4D97-AF65-F5344CB8AC3E}">
        <p14:creationId xmlns:p14="http://schemas.microsoft.com/office/powerpoint/2010/main" val="89466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3B952-1179-0B6D-749C-FF0D5A6FE730}"/>
              </a:ext>
            </a:extLst>
          </p:cNvPr>
          <p:cNvSpPr>
            <a:spLocks noGrp="1"/>
          </p:cNvSpPr>
          <p:nvPr>
            <p:ph type="title"/>
          </p:nvPr>
        </p:nvSpPr>
        <p:spPr/>
        <p:txBody>
          <a:bodyPr/>
          <a:lstStyle/>
          <a:p>
            <a:r>
              <a:rPr lang="en-US" dirty="0"/>
              <a:t>What We Do and What We Don’t Do</a:t>
            </a:r>
          </a:p>
        </p:txBody>
      </p:sp>
      <p:sp>
        <p:nvSpPr>
          <p:cNvPr id="3" name="Content Placeholder 2">
            <a:extLst>
              <a:ext uri="{FF2B5EF4-FFF2-40B4-BE49-F238E27FC236}">
                <a16:creationId xmlns:a16="http://schemas.microsoft.com/office/drawing/2014/main" id="{0D4DDE14-AC32-5B63-AE8A-005AEFCA63E4}"/>
              </a:ext>
            </a:extLst>
          </p:cNvPr>
          <p:cNvSpPr>
            <a:spLocks noGrp="1"/>
          </p:cNvSpPr>
          <p:nvPr>
            <p:ph idx="1"/>
          </p:nvPr>
        </p:nvSpPr>
        <p:spPr/>
        <p:txBody>
          <a:bodyPr>
            <a:normAutofit/>
          </a:bodyPr>
          <a:lstStyle/>
          <a:p>
            <a:r>
              <a:rPr lang="en-US" dirty="0"/>
              <a:t>We examine patients according to strict formats.  </a:t>
            </a:r>
          </a:p>
          <a:p>
            <a:r>
              <a:rPr lang="en-US" dirty="0"/>
              <a:t>We order tests to determine the current level of severity of claimed condition.</a:t>
            </a:r>
          </a:p>
          <a:p>
            <a:r>
              <a:rPr lang="en-US" dirty="0"/>
              <a:t>We gather information for the rating process.</a:t>
            </a:r>
          </a:p>
          <a:p>
            <a:r>
              <a:rPr lang="en-US" dirty="0"/>
              <a:t>We Do NOT determine service connection or rating levels.</a:t>
            </a:r>
          </a:p>
          <a:p>
            <a:r>
              <a:rPr lang="en-US" dirty="0"/>
              <a:t>We Do NOT treat medical conditions.</a:t>
            </a:r>
          </a:p>
          <a:p>
            <a:r>
              <a:rPr lang="en-US" dirty="0"/>
              <a:t>We Do NOT order tests to diagnose conditions.</a:t>
            </a:r>
          </a:p>
          <a:p>
            <a:r>
              <a:rPr lang="en-US" dirty="0"/>
              <a:t>We Do NOT refill medications.</a:t>
            </a:r>
          </a:p>
          <a:p>
            <a:r>
              <a:rPr lang="en-US" dirty="0"/>
              <a:t>We Do NOT make referrals.</a:t>
            </a:r>
          </a:p>
        </p:txBody>
      </p:sp>
    </p:spTree>
    <p:extLst>
      <p:ext uri="{BB962C8B-B14F-4D97-AF65-F5344CB8AC3E}">
        <p14:creationId xmlns:p14="http://schemas.microsoft.com/office/powerpoint/2010/main" val="1075599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174831-4F62-EB51-61B5-3BF62D68DC15}"/>
              </a:ext>
            </a:extLst>
          </p:cNvPr>
          <p:cNvSpPr>
            <a:spLocks noGrp="1"/>
          </p:cNvSpPr>
          <p:nvPr>
            <p:ph idx="1"/>
          </p:nvPr>
        </p:nvSpPr>
        <p:spPr/>
        <p:txBody>
          <a:bodyPr/>
          <a:lstStyle/>
          <a:p>
            <a:r>
              <a:rPr lang="en-US" dirty="0"/>
              <a:t>Veteran files Intent to File  - independently or through VSO</a:t>
            </a:r>
          </a:p>
          <a:p>
            <a:r>
              <a:rPr lang="en-US" dirty="0"/>
              <a:t>VBA receives the Intent to File</a:t>
            </a:r>
          </a:p>
          <a:p>
            <a:r>
              <a:rPr lang="en-US" dirty="0"/>
              <a:t>VBA May request ROI or other additional information from Veteran or other sources.</a:t>
            </a:r>
          </a:p>
          <a:p>
            <a:r>
              <a:rPr lang="en-US" dirty="0"/>
              <a:t>VBA generates 2507 to Examiner:	</a:t>
            </a:r>
          </a:p>
          <a:p>
            <a:pPr lvl="2"/>
            <a:r>
              <a:rPr lang="en-US" dirty="0"/>
              <a:t>VHA Examiner</a:t>
            </a:r>
          </a:p>
          <a:p>
            <a:pPr lvl="2"/>
            <a:r>
              <a:rPr lang="en-US" dirty="0"/>
              <a:t>Contract Examiner</a:t>
            </a:r>
          </a:p>
          <a:p>
            <a:pPr marL="905256" lvl="2" indent="0">
              <a:buNone/>
            </a:pPr>
            <a:endParaRPr lang="en-US" dirty="0"/>
          </a:p>
          <a:p>
            <a:pPr marL="905256" lvl="2" indent="0">
              <a:buNone/>
            </a:pPr>
            <a:endParaRPr lang="en-US" dirty="0"/>
          </a:p>
        </p:txBody>
      </p:sp>
      <p:sp>
        <p:nvSpPr>
          <p:cNvPr id="3" name="Title 2">
            <a:extLst>
              <a:ext uri="{FF2B5EF4-FFF2-40B4-BE49-F238E27FC236}">
                <a16:creationId xmlns:a16="http://schemas.microsoft.com/office/drawing/2014/main" id="{3F94CCCC-4012-6BBD-7D76-08D5FD0A96D3}"/>
              </a:ext>
            </a:extLst>
          </p:cNvPr>
          <p:cNvSpPr>
            <a:spLocks noGrp="1"/>
          </p:cNvSpPr>
          <p:nvPr>
            <p:ph type="title"/>
          </p:nvPr>
        </p:nvSpPr>
        <p:spPr/>
        <p:txBody>
          <a:bodyPr/>
          <a:lstStyle/>
          <a:p>
            <a:r>
              <a:rPr lang="en-US" dirty="0"/>
              <a:t>C&amp;P Process</a:t>
            </a:r>
          </a:p>
        </p:txBody>
      </p:sp>
    </p:spTree>
    <p:extLst>
      <p:ext uri="{BB962C8B-B14F-4D97-AF65-F5344CB8AC3E}">
        <p14:creationId xmlns:p14="http://schemas.microsoft.com/office/powerpoint/2010/main" val="1892516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296647-FA1A-B605-D093-0A51C572AB88}"/>
              </a:ext>
            </a:extLst>
          </p:cNvPr>
          <p:cNvSpPr>
            <a:spLocks noGrp="1"/>
          </p:cNvSpPr>
          <p:nvPr>
            <p:ph idx="1"/>
          </p:nvPr>
        </p:nvSpPr>
        <p:spPr/>
        <p:txBody>
          <a:bodyPr>
            <a:normAutofit fontScale="92500" lnSpcReduction="10000"/>
          </a:bodyPr>
          <a:lstStyle/>
          <a:p>
            <a:r>
              <a:rPr lang="en-US" dirty="0"/>
              <a:t>Assigns incoming C&amp;P examinations (2507s) </a:t>
            </a:r>
          </a:p>
          <a:p>
            <a:r>
              <a:rPr lang="en-US" dirty="0"/>
              <a:t>Assignment is based on examination category (i.e. Dental, Audiology, Mental Health, General Medica, Sleep)</a:t>
            </a:r>
          </a:p>
          <a:p>
            <a:r>
              <a:rPr lang="en-US" dirty="0"/>
              <a:t>Assignment also based on catchment area by zip code with most incoming requests in descending order of the number of requests until capacity percentage is met.</a:t>
            </a:r>
          </a:p>
          <a:p>
            <a:r>
              <a:rPr lang="en-US" dirty="0"/>
              <a:t>Balance of incoming requests assigned to contractors.</a:t>
            </a:r>
          </a:p>
          <a:p>
            <a:r>
              <a:rPr lang="en-US" dirty="0"/>
              <a:t>Capacity percentage establish by BHVA based on capability and capacity to perform in the required timeline of 30 days.</a:t>
            </a:r>
          </a:p>
          <a:p>
            <a:r>
              <a:rPr lang="en-US" dirty="0"/>
              <a:t>Incoming will vary daily</a:t>
            </a:r>
          </a:p>
          <a:p>
            <a:r>
              <a:rPr lang="en-US" dirty="0"/>
              <a:t>Percentages are reviewed regularly and adjusted regularly.</a:t>
            </a:r>
          </a:p>
        </p:txBody>
      </p:sp>
      <p:sp>
        <p:nvSpPr>
          <p:cNvPr id="3" name="Title 2">
            <a:extLst>
              <a:ext uri="{FF2B5EF4-FFF2-40B4-BE49-F238E27FC236}">
                <a16:creationId xmlns:a16="http://schemas.microsoft.com/office/drawing/2014/main" id="{176DE20F-1175-E5C6-564F-55C9F9355754}"/>
              </a:ext>
            </a:extLst>
          </p:cNvPr>
          <p:cNvSpPr>
            <a:spLocks noGrp="1"/>
          </p:cNvSpPr>
          <p:nvPr>
            <p:ph type="title"/>
          </p:nvPr>
        </p:nvSpPr>
        <p:spPr/>
        <p:txBody>
          <a:bodyPr>
            <a:normAutofit fontScale="90000"/>
          </a:bodyPr>
          <a:lstStyle/>
          <a:p>
            <a:r>
              <a:rPr lang="en-US" dirty="0"/>
              <a:t>Examination Request Routing Assistant (ERRA Tool)</a:t>
            </a:r>
          </a:p>
        </p:txBody>
      </p:sp>
    </p:spTree>
    <p:extLst>
      <p:ext uri="{BB962C8B-B14F-4D97-AF65-F5344CB8AC3E}">
        <p14:creationId xmlns:p14="http://schemas.microsoft.com/office/powerpoint/2010/main" val="221634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BB2CC3-8E06-AA48-DC8F-CD7F40C46F6C}"/>
              </a:ext>
            </a:extLst>
          </p:cNvPr>
          <p:cNvSpPr>
            <a:spLocks noGrp="1"/>
          </p:cNvSpPr>
          <p:nvPr>
            <p:ph idx="1"/>
          </p:nvPr>
        </p:nvSpPr>
        <p:spPr/>
        <p:txBody>
          <a:bodyPr/>
          <a:lstStyle/>
          <a:p>
            <a:r>
              <a:rPr lang="en-US" dirty="0"/>
              <a:t>Platform that is used to transmit 2507 examination request from the VBA to the VHA</a:t>
            </a:r>
          </a:p>
          <a:p>
            <a:r>
              <a:rPr lang="en-US" dirty="0"/>
              <a:t>Platform used to complete C&amp;P examinations both exam DBQs and Medical Opinions</a:t>
            </a:r>
          </a:p>
          <a:p>
            <a:r>
              <a:rPr lang="en-US" dirty="0"/>
              <a:t>Platform used to transmit completed work products to the VBA</a:t>
            </a:r>
          </a:p>
          <a:p>
            <a:r>
              <a:rPr lang="en-US" dirty="0"/>
              <a:t>Allows the VHA C&amp;P Service to manage which types of examinations within the capacity of the locality to perform</a:t>
            </a:r>
          </a:p>
        </p:txBody>
      </p:sp>
      <p:sp>
        <p:nvSpPr>
          <p:cNvPr id="3" name="Title 2">
            <a:extLst>
              <a:ext uri="{FF2B5EF4-FFF2-40B4-BE49-F238E27FC236}">
                <a16:creationId xmlns:a16="http://schemas.microsoft.com/office/drawing/2014/main" id="{2FD35A6A-BE06-8FFC-C4C0-D1C22E1D5536}"/>
              </a:ext>
            </a:extLst>
          </p:cNvPr>
          <p:cNvSpPr>
            <a:spLocks noGrp="1"/>
          </p:cNvSpPr>
          <p:nvPr>
            <p:ph type="title"/>
          </p:nvPr>
        </p:nvSpPr>
        <p:spPr/>
        <p:txBody>
          <a:bodyPr>
            <a:normAutofit fontScale="90000"/>
          </a:bodyPr>
          <a:lstStyle/>
          <a:p>
            <a:r>
              <a:rPr lang="en-US" dirty="0"/>
              <a:t>Vista CAPRI </a:t>
            </a:r>
            <a:br>
              <a:rPr lang="en-US" dirty="0"/>
            </a:br>
            <a:r>
              <a:rPr lang="en-US" dirty="0"/>
              <a:t>(Compensation &amp; Pension Record Interchange)</a:t>
            </a:r>
          </a:p>
        </p:txBody>
      </p:sp>
    </p:spTree>
    <p:extLst>
      <p:ext uri="{BB962C8B-B14F-4D97-AF65-F5344CB8AC3E}">
        <p14:creationId xmlns:p14="http://schemas.microsoft.com/office/powerpoint/2010/main" val="2286219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7C75AA1-B8AA-D922-EB2E-2D3B4D84FC44}"/>
              </a:ext>
            </a:extLst>
          </p:cNvPr>
          <p:cNvSpPr>
            <a:spLocks noGrp="1"/>
          </p:cNvSpPr>
          <p:nvPr>
            <p:ph idx="1"/>
          </p:nvPr>
        </p:nvSpPr>
        <p:spPr/>
        <p:txBody>
          <a:bodyPr>
            <a:normAutofit lnSpcReduction="10000"/>
          </a:bodyPr>
          <a:lstStyle/>
          <a:p>
            <a:r>
              <a:rPr lang="en-US" dirty="0"/>
              <a:t>Approximately 88 different Disability Benefits Questionnaires (DBQs)</a:t>
            </a:r>
          </a:p>
          <a:p>
            <a:pPr marL="137160" indent="0">
              <a:buNone/>
            </a:pPr>
            <a:r>
              <a:rPr lang="en-US" dirty="0"/>
              <a:t>	Arranged by Body System</a:t>
            </a:r>
          </a:p>
          <a:p>
            <a:pPr marL="137160" indent="0">
              <a:buNone/>
            </a:pPr>
            <a:r>
              <a:rPr lang="en-US" dirty="0"/>
              <a:t>		Subsets for greater specificity:  </a:t>
            </a:r>
          </a:p>
          <a:p>
            <a:pPr marL="137160" indent="0">
              <a:buNone/>
            </a:pPr>
            <a:r>
              <a:rPr lang="en-US" dirty="0"/>
              <a:t>			Cardiovascular:  Hypertension</a:t>
            </a:r>
          </a:p>
          <a:p>
            <a:pPr marL="137160" indent="0">
              <a:buNone/>
            </a:pPr>
            <a:r>
              <a:rPr lang="en-US" dirty="0"/>
              <a:t>			Cardiovascular:  Heart</a:t>
            </a:r>
          </a:p>
          <a:p>
            <a:pPr marL="137160" indent="0">
              <a:buNone/>
            </a:pPr>
            <a:r>
              <a:rPr lang="en-US" dirty="0"/>
              <a:t>			Cardiovascular:  Arteries &amp; Veins</a:t>
            </a:r>
          </a:p>
          <a:p>
            <a:pPr marL="137160" indent="0">
              <a:buNone/>
            </a:pPr>
            <a:r>
              <a:rPr lang="en-US" dirty="0"/>
              <a:t>		</a:t>
            </a:r>
          </a:p>
          <a:p>
            <a:pPr marL="137160" indent="0">
              <a:buNone/>
            </a:pPr>
            <a:r>
              <a:rPr lang="en-US" dirty="0"/>
              <a:t>	3 to 15 pages in length</a:t>
            </a:r>
          </a:p>
          <a:p>
            <a:pPr marL="137160" indent="0">
              <a:buNone/>
            </a:pPr>
            <a:r>
              <a:rPr lang="en-US" dirty="0"/>
              <a:t>	Medical Opinion DBQs:  Medical Opinion, Gulf War General Medical</a:t>
            </a:r>
          </a:p>
          <a:p>
            <a:pPr marL="137160" indent="0">
              <a:buNone/>
            </a:pPr>
            <a:r>
              <a:rPr lang="en-US" dirty="0"/>
              <a:t>					General Medical Opinion</a:t>
            </a:r>
          </a:p>
        </p:txBody>
      </p:sp>
      <p:sp>
        <p:nvSpPr>
          <p:cNvPr id="4" name="Title 3">
            <a:extLst>
              <a:ext uri="{FF2B5EF4-FFF2-40B4-BE49-F238E27FC236}">
                <a16:creationId xmlns:a16="http://schemas.microsoft.com/office/drawing/2014/main" id="{204AC30A-2BB3-219B-7643-85EBFDF82675}"/>
              </a:ext>
            </a:extLst>
          </p:cNvPr>
          <p:cNvSpPr>
            <a:spLocks noGrp="1"/>
          </p:cNvSpPr>
          <p:nvPr>
            <p:ph type="title"/>
          </p:nvPr>
        </p:nvSpPr>
        <p:spPr/>
        <p:txBody>
          <a:bodyPr/>
          <a:lstStyle/>
          <a:p>
            <a:r>
              <a:rPr lang="en-US" dirty="0"/>
              <a:t>Examination Types</a:t>
            </a:r>
          </a:p>
        </p:txBody>
      </p:sp>
    </p:spTree>
    <p:extLst>
      <p:ext uri="{BB962C8B-B14F-4D97-AF65-F5344CB8AC3E}">
        <p14:creationId xmlns:p14="http://schemas.microsoft.com/office/powerpoint/2010/main" val="411618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dical design templat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extLst>
    <a:ext uri="{05A4C25C-085E-4340-85A3-A5531E510DB2}">
      <thm15:themeFamily xmlns:thm15="http://schemas.microsoft.com/office/thememl/2012/main" name="Medical design template" id="{BE883315-6697-4975-AEB2-5905098383C4}" vid="{D3CC9EF4-996F-4232-B765-B82F773B7949}"/>
    </a:ext>
  </a:extLst>
</a:theme>
</file>

<file path=ppt/theme/theme2.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856783</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2012-09-20T10:48:20+00:00</AssetStart>
    <FriendlyTitle xmlns="4873beb7-5857-4685-be1f-d57550cc96cc" xsi:nil="true"/>
    <MarketSpecific xmlns="4873beb7-5857-4685-be1f-d57550cc96cc">false</MarketSpecific>
    <TPNamespace xmlns="4873beb7-5857-4685-be1f-d57550cc96cc" xsi:nil="true"/>
    <PublishStatusLookup xmlns="4873beb7-5857-4685-be1f-d57550cc96cc">
      <Value>1622871</Value>
    </PublishStatusLookup>
    <APAuthor xmlns="4873beb7-5857-4685-be1f-d57550cc96cc">
      <UserInfo>
        <DisplayName>REDMOND\v-luannv</DisplayName>
        <AccountId>92</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 xsi:nil="true"/>
    <MachineTranslated xmlns="4873beb7-5857-4685-be1f-d57550cc96cc">false</MachineTranslated>
    <OutputCachingOn xmlns="4873beb7-5857-4685-be1f-d57550cc96cc">false</OutputCachingOn>
    <TemplateStatus xmlns="4873beb7-5857-4685-be1f-d57550cc96cc">Complete</TemplateStatus>
    <IsSearchable xmlns="4873beb7-5857-4685-be1f-d57550cc96cc">false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TP103460417</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0D1C9B0-FE26-433B-8E1A-54CCDFA4EB1D}">
  <ds:schemaRefs>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openxmlformats.org/package/2006/metadata/core-properties"/>
    <ds:schemaRef ds:uri="http://schemas.microsoft.com/office/infopath/2007/PartnerControls"/>
    <ds:schemaRef ds:uri="4873beb7-5857-4685-be1f-d57550cc96cc"/>
    <ds:schemaRef ds:uri="http://www.w3.org/XML/1998/namespace"/>
  </ds:schemaRefs>
</ds:datastoreItem>
</file>

<file path=customXml/itemProps2.xml><?xml version="1.0" encoding="utf-8"?>
<ds:datastoreItem xmlns:ds="http://schemas.openxmlformats.org/officeDocument/2006/customXml" ds:itemID="{79EEAAAD-F811-4325-83A2-D14EDE05FB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0AC149-8447-4BE5-88C7-DBE24EA73E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Medical presentation design slides</Template>
  <TotalTime>752</TotalTime>
  <Words>2479</Words>
  <Application>Microsoft Office PowerPoint</Application>
  <PresentationFormat>Widescreen</PresentationFormat>
  <Paragraphs>203</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Arial</vt:lpstr>
      <vt:lpstr>Calibri</vt:lpstr>
      <vt:lpstr>Times New Roman</vt:lpstr>
      <vt:lpstr>Wingdings</vt:lpstr>
      <vt:lpstr>Wingdings 2</vt:lpstr>
      <vt:lpstr>Wingdings 3</vt:lpstr>
      <vt:lpstr>Medical design template</vt:lpstr>
      <vt:lpstr>Compensation &amp; Pension Overview</vt:lpstr>
      <vt:lpstr>Credentials</vt:lpstr>
      <vt:lpstr>Black Hills VA C&amp;P </vt:lpstr>
      <vt:lpstr>Compensation &amp; Pension Defined</vt:lpstr>
      <vt:lpstr>What We Do and What We Don’t Do</vt:lpstr>
      <vt:lpstr>C&amp;P Process</vt:lpstr>
      <vt:lpstr>Examination Request Routing Assistant (ERRA Tool)</vt:lpstr>
      <vt:lpstr>Vista CAPRI  (Compensation &amp; Pension Record Interchange)</vt:lpstr>
      <vt:lpstr>Examination Types</vt:lpstr>
      <vt:lpstr>C&amp;P Process</vt:lpstr>
      <vt:lpstr>C&amp;P Process </vt:lpstr>
      <vt:lpstr>C&amp;P Process</vt:lpstr>
      <vt:lpstr>Service Connection &amp; Medical Opinions</vt:lpstr>
      <vt:lpstr>Evidence</vt:lpstr>
      <vt:lpstr>Risk vs Correlation vs Causation</vt:lpstr>
      <vt:lpstr>Related Concepts</vt:lpstr>
      <vt:lpstr>Proximate Cause sine qua non</vt:lpstr>
      <vt:lpstr>Reasonable Doubt Rule </vt:lpstr>
      <vt:lpstr>NEXUS OPINION or LETTER</vt:lpstr>
      <vt:lpstr>Medical Opinion Language</vt:lpstr>
      <vt:lpstr>Medical Opinion Language</vt:lpstr>
      <vt:lpstr>What Could Possibly Go Wrong?</vt:lpstr>
      <vt:lpstr>Primary/Specialty Care Nexus Letters</vt:lpstr>
      <vt:lpstr>Helpful Items for VA Providers</vt:lpstr>
      <vt:lpstr>Helpful Hints for VSOs</vt:lpstr>
      <vt:lpstr>Initiatives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Compensation &amp; Pension</dc:title>
  <dc:creator>Cali, Mark J.</dc:creator>
  <cp:lastModifiedBy>Huntimer, David</cp:lastModifiedBy>
  <cp:revision>32</cp:revision>
  <cp:lastPrinted>2025-01-21T18:10:15Z</cp:lastPrinted>
  <dcterms:created xsi:type="dcterms:W3CDTF">2024-02-13T22:19:38Z</dcterms:created>
  <dcterms:modified xsi:type="dcterms:W3CDTF">2025-08-19T20:18:12Z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Order">
    <vt:r8>74064500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MSIP_Label_ec3b1a8e-41ed-4bc7-92d1-0305fbefd661_Enabled">
    <vt:lpwstr>true</vt:lpwstr>
  </property>
  <property fmtid="{D5CDD505-2E9C-101B-9397-08002B2CF9AE}" pid="13" name="MSIP_Label_ec3b1a8e-41ed-4bc7-92d1-0305fbefd661_SetDate">
    <vt:lpwstr>2025-08-19T20:17:50Z</vt:lpwstr>
  </property>
  <property fmtid="{D5CDD505-2E9C-101B-9397-08002B2CF9AE}" pid="14" name="MSIP_Label_ec3b1a8e-41ed-4bc7-92d1-0305fbefd661_Method">
    <vt:lpwstr>Standard</vt:lpwstr>
  </property>
  <property fmtid="{D5CDD505-2E9C-101B-9397-08002B2CF9AE}" pid="15" name="MSIP_Label_ec3b1a8e-41ed-4bc7-92d1-0305fbefd661_Name">
    <vt:lpwstr>M365-General - Anyone (Unrestricted)-Prod</vt:lpwstr>
  </property>
  <property fmtid="{D5CDD505-2E9C-101B-9397-08002B2CF9AE}" pid="16" name="MSIP_Label_ec3b1a8e-41ed-4bc7-92d1-0305fbefd661_SiteId">
    <vt:lpwstr>70af547c-69ab-416d-b4a6-543b5ce52b99</vt:lpwstr>
  </property>
  <property fmtid="{D5CDD505-2E9C-101B-9397-08002B2CF9AE}" pid="17" name="MSIP_Label_ec3b1a8e-41ed-4bc7-92d1-0305fbefd661_ActionId">
    <vt:lpwstr>d9edbf7c-d72f-4cd8-827f-7d52dac0ee90</vt:lpwstr>
  </property>
  <property fmtid="{D5CDD505-2E9C-101B-9397-08002B2CF9AE}" pid="18" name="MSIP_Label_ec3b1a8e-41ed-4bc7-92d1-0305fbefd661_ContentBits">
    <vt:lpwstr>0</vt:lpwstr>
  </property>
  <property fmtid="{D5CDD505-2E9C-101B-9397-08002B2CF9AE}" pid="19" name="MSIP_Label_ec3b1a8e-41ed-4bc7-92d1-0305fbefd661_Tag">
    <vt:lpwstr>10, 3, 0, 1</vt:lpwstr>
  </property>
</Properties>
</file>